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22"/>
  </p:notesMasterIdLst>
  <p:sldIdLst>
    <p:sldId id="256" r:id="rId2"/>
    <p:sldId id="258" r:id="rId3"/>
    <p:sldId id="280" r:id="rId4"/>
    <p:sldId id="281" r:id="rId5"/>
    <p:sldId id="265" r:id="rId6"/>
    <p:sldId id="259" r:id="rId7"/>
    <p:sldId id="279" r:id="rId8"/>
    <p:sldId id="263" r:id="rId9"/>
    <p:sldId id="266" r:id="rId10"/>
    <p:sldId id="268" r:id="rId11"/>
    <p:sldId id="284" r:id="rId12"/>
    <p:sldId id="286" r:id="rId13"/>
    <p:sldId id="287" r:id="rId14"/>
    <p:sldId id="288" r:id="rId15"/>
    <p:sldId id="289" r:id="rId16"/>
    <p:sldId id="290" r:id="rId17"/>
    <p:sldId id="292" r:id="rId18"/>
    <p:sldId id="291" r:id="rId19"/>
    <p:sldId id="283" r:id="rId20"/>
    <p:sldId id="282" r:id="rId21"/>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36E"/>
    <a:srgbClr val="564B3C"/>
    <a:srgbClr val="001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91459" autoAdjust="0"/>
  </p:normalViewPr>
  <p:slideViewPr>
    <p:cSldViewPr>
      <p:cViewPr varScale="1">
        <p:scale>
          <a:sx n="100" d="100"/>
          <a:sy n="100" d="100"/>
        </p:scale>
        <p:origin x="-1458"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2322"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71800" cy="46482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p:cNvPr>
          <p:cNvSpPr>
            <a:spLocks noGrp="1"/>
          </p:cNvSpPr>
          <p:nvPr>
            <p:ph type="dt" idx="1"/>
          </p:nvPr>
        </p:nvSpPr>
        <p:spPr>
          <a:xfrm>
            <a:off x="3884613" y="0"/>
            <a:ext cx="2971800" cy="46482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5E4053F-45DB-40C3-A42E-894535375A27}" type="datetimeFigureOut">
              <a:rPr lang="en-US"/>
              <a:pPr>
                <a:defRPr/>
              </a:pPr>
              <a:t>9/13/2018</a:t>
            </a:fld>
            <a:endParaRPr lang="en-US" dirty="0"/>
          </a:p>
        </p:txBody>
      </p:sp>
      <p:sp>
        <p:nvSpPr>
          <p:cNvPr id="4" name="Slide Image Placeholder 3">
            <a:extLst/>
          </p:cNvPr>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p:cNvPr>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p:cNvPr>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p:cNvPr>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8C4E5B38-0042-4C39-B9CF-ADDC105915E0}" type="slidenum">
              <a:rPr lang="en-US" altLang="en-US"/>
              <a:pPr>
                <a:defRPr/>
              </a:pPr>
              <a:t>‹#›</a:t>
            </a:fld>
            <a:endParaRPr lang="en-US" altLang="en-US" dirty="0"/>
          </a:p>
        </p:txBody>
      </p:sp>
    </p:spTree>
    <p:extLst>
      <p:ext uri="{BB962C8B-B14F-4D97-AF65-F5344CB8AC3E}">
        <p14:creationId xmlns:p14="http://schemas.microsoft.com/office/powerpoint/2010/main" val="17814088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2271828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3981141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33808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16859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235221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extLst>
      <p:ext uri="{BB962C8B-B14F-4D97-AF65-F5344CB8AC3E}">
        <p14:creationId xmlns:p14="http://schemas.microsoft.com/office/powerpoint/2010/main" val="405050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4E5B38-0042-4C39-B9CF-ADDC105915E0}" type="slidenum">
              <a:rPr lang="en-US" altLang="en-US" smtClean="0"/>
              <a:pPr>
                <a:defRPr/>
              </a:pPr>
              <a:t>18</a:t>
            </a:fld>
            <a:endParaRPr lang="en-US" altLang="en-US" dirty="0"/>
          </a:p>
        </p:txBody>
      </p:sp>
    </p:spTree>
    <p:extLst>
      <p:ext uri="{BB962C8B-B14F-4D97-AF65-F5344CB8AC3E}">
        <p14:creationId xmlns:p14="http://schemas.microsoft.com/office/powerpoint/2010/main" val="890333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5" name="Rounded Rectangle 7">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p:cNvPr>
          <p:cNvSpPr/>
          <p:nvPr/>
        </p:nvSpPr>
        <p:spPr>
          <a:xfrm>
            <a:off x="345440" y="2438400"/>
            <a:ext cx="7147931" cy="3106984"/>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p:cNvPr>
          <p:cNvSpPr/>
          <p:nvPr/>
        </p:nvSpPr>
        <p:spPr>
          <a:xfrm>
            <a:off x="7572652" y="2440963"/>
            <a:ext cx="1190348" cy="3101859"/>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p:cNvPr>
          <p:cNvSpPr/>
          <p:nvPr/>
        </p:nvSpPr>
        <p:spPr>
          <a:xfrm>
            <a:off x="7712075" y="2602192"/>
            <a:ext cx="911225" cy="2779401"/>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p:cNvPr>
          <p:cNvSpPr/>
          <p:nvPr/>
        </p:nvSpPr>
        <p:spPr>
          <a:xfrm>
            <a:off x="445955" y="2522780"/>
            <a:ext cx="6946900" cy="29382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p:cNvPr>
          <p:cNvSpPr/>
          <p:nvPr/>
        </p:nvSpPr>
        <p:spPr>
          <a:xfrm>
            <a:off x="541205" y="4273518"/>
            <a:ext cx="6756400" cy="1108075"/>
          </a:xfrm>
          <a:prstGeom prst="rect">
            <a:avLst/>
          </a:prstGeom>
          <a:solidFill>
            <a:srgbClr val="1B436E"/>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p:cNvPr>
          <p:cNvSpPr/>
          <p:nvPr/>
        </p:nvSpPr>
        <p:spPr>
          <a:xfrm>
            <a:off x="539618" y="2602192"/>
            <a:ext cx="6759575" cy="2779401"/>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642805" y="4787182"/>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Date Placeholder 3">
            <a:extLst/>
          </p:cNvPr>
          <p:cNvSpPr>
            <a:spLocks noGrp="1"/>
          </p:cNvSpPr>
          <p:nvPr>
            <p:ph type="dt" sz="half" idx="10"/>
          </p:nvPr>
        </p:nvSpPr>
        <p:spPr/>
        <p:txBody>
          <a:bodyPr/>
          <a:lstStyle>
            <a:lvl1pPr>
              <a:defRPr/>
            </a:lvl1pPr>
          </a:lstStyle>
          <a:p>
            <a:pPr>
              <a:defRPr/>
            </a:pPr>
            <a:fld id="{1F991AE9-289D-4871-BA69-169A32BBBF61}" type="datetimeFigureOut">
              <a:rPr lang="en-US"/>
              <a:pPr>
                <a:defRPr/>
              </a:pPr>
              <a:t>9/13/2018</a:t>
            </a:fld>
            <a:endParaRPr lang="en-US" dirty="0"/>
          </a:p>
        </p:txBody>
      </p:sp>
      <p:sp>
        <p:nvSpPr>
          <p:cNvPr id="13" name="Footer Placeholder 4">
            <a:extLst/>
          </p:cNvPr>
          <p:cNvSpPr>
            <a:spLocks noGrp="1"/>
          </p:cNvSpPr>
          <p:nvPr>
            <p:ph type="ftr" sz="quarter" idx="11"/>
          </p:nvPr>
        </p:nvSpPr>
        <p:spPr/>
        <p:txBody>
          <a:bodyPr/>
          <a:lstStyle>
            <a:lvl1pPr>
              <a:defRPr/>
            </a:lvl1pPr>
          </a:lstStyle>
          <a:p>
            <a:pPr>
              <a:defRPr/>
            </a:pPr>
            <a:endParaRPr lang="en-US"/>
          </a:p>
        </p:txBody>
      </p:sp>
      <p:sp>
        <p:nvSpPr>
          <p:cNvPr id="14" name="Slide Number Placeholder 5">
            <a:extLst/>
          </p:cNvPr>
          <p:cNvSpPr>
            <a:spLocks noGrp="1"/>
          </p:cNvSpPr>
          <p:nvPr>
            <p:ph type="sldNum" sz="quarter" idx="12"/>
          </p:nvPr>
        </p:nvSpPr>
        <p:spPr>
          <a:xfrm>
            <a:off x="7786688" y="4764957"/>
            <a:ext cx="762000" cy="457200"/>
          </a:xfrm>
        </p:spPr>
        <p:txBody>
          <a:bodyPr/>
          <a:lstStyle>
            <a:lvl1pPr algn="ctr">
              <a:defRPr sz="2800">
                <a:solidFill>
                  <a:srgbClr val="47534C"/>
                </a:solidFill>
              </a:defRPr>
            </a:lvl1pPr>
          </a:lstStyle>
          <a:p>
            <a:pPr>
              <a:defRPr/>
            </a:pPr>
            <a:fld id="{D0CCA0EF-BBD5-4D8D-97CF-D93578D42266}" type="slidenum">
              <a:rPr lang="en-US" altLang="en-US"/>
              <a:pPr>
                <a:defRPr/>
              </a:pPr>
              <a:t>‹#›</a:t>
            </a:fld>
            <a:endParaRPr lang="en-US" altLang="en-US" dirty="0"/>
          </a:p>
        </p:txBody>
      </p:sp>
    </p:spTree>
    <p:extLst>
      <p:ext uri="{BB962C8B-B14F-4D97-AF65-F5344CB8AC3E}">
        <p14:creationId xmlns:p14="http://schemas.microsoft.com/office/powerpoint/2010/main" val="110334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65C2DCF6-9839-4A1C-A080-7ACFFA30BA45}" type="datetimeFigureOut">
              <a:rPr lang="en-US"/>
              <a:pPr>
                <a:defRPr/>
              </a:pPr>
              <a:t>9/13/2018</a:t>
            </a:fld>
            <a:endParaRPr 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7821A4B6-06E8-4FB4-BE50-7FBBD141144F}" type="slidenum">
              <a:rPr lang="en-US" altLang="en-US"/>
              <a:pPr>
                <a:defRPr/>
              </a:pPr>
              <a:t>‹#›</a:t>
            </a:fld>
            <a:endParaRPr lang="en-US" altLang="en-US" dirty="0"/>
          </a:p>
        </p:txBody>
      </p:sp>
    </p:spTree>
    <p:extLst>
      <p:ext uri="{BB962C8B-B14F-4D97-AF65-F5344CB8AC3E}">
        <p14:creationId xmlns:p14="http://schemas.microsoft.com/office/powerpoint/2010/main" val="288830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p:cNvPr>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p:cNvPr>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p:cNvPr>
          <p:cNvSpPr>
            <a:spLocks noGrp="1"/>
          </p:cNvSpPr>
          <p:nvPr>
            <p:ph type="dt" sz="half" idx="10"/>
          </p:nvPr>
        </p:nvSpPr>
        <p:spPr/>
        <p:txBody>
          <a:bodyPr/>
          <a:lstStyle>
            <a:lvl1pPr>
              <a:defRPr/>
            </a:lvl1pPr>
          </a:lstStyle>
          <a:p>
            <a:pPr>
              <a:defRPr/>
            </a:pPr>
            <a:fld id="{AD2A6DF0-9F22-4F32-8F4F-4028413C3684}" type="datetimeFigureOut">
              <a:rPr lang="en-US"/>
              <a:pPr>
                <a:defRPr/>
              </a:pPr>
              <a:t>9/13/2018</a:t>
            </a:fld>
            <a:endParaRPr lang="en-US" dirty="0"/>
          </a:p>
        </p:txBody>
      </p:sp>
      <p:sp>
        <p:nvSpPr>
          <p:cNvPr id="7" name="Footer Placeholder 4">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p:cNvPr>
          <p:cNvSpPr>
            <a:spLocks noGrp="1"/>
          </p:cNvSpPr>
          <p:nvPr>
            <p:ph type="sldNum" sz="quarter" idx="12"/>
          </p:nvPr>
        </p:nvSpPr>
        <p:spPr/>
        <p:txBody>
          <a:bodyPr/>
          <a:lstStyle>
            <a:lvl1pPr>
              <a:defRPr/>
            </a:lvl1pPr>
          </a:lstStyle>
          <a:p>
            <a:pPr>
              <a:defRPr/>
            </a:pPr>
            <a:fld id="{8AFC870F-6D7E-4692-86A4-77D8457A4209}" type="slidenum">
              <a:rPr lang="en-US" altLang="en-US"/>
              <a:pPr>
                <a:defRPr/>
              </a:pPr>
              <a:t>‹#›</a:t>
            </a:fld>
            <a:endParaRPr lang="en-US" altLang="en-US" dirty="0"/>
          </a:p>
        </p:txBody>
      </p:sp>
    </p:spTree>
    <p:extLst>
      <p:ext uri="{BB962C8B-B14F-4D97-AF65-F5344CB8AC3E}">
        <p14:creationId xmlns:p14="http://schemas.microsoft.com/office/powerpoint/2010/main" val="337833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F56EB45-181D-44FE-A6B3-724418307A8A}" type="datetimeFigureOut">
              <a:rPr lang="en-US"/>
              <a:pPr>
                <a:defRPr/>
              </a:pPr>
              <a:t>9/13/2018</a:t>
            </a:fld>
            <a:endParaRPr 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p:cNvPr>
          <p:cNvSpPr>
            <a:spLocks noGrp="1"/>
          </p:cNvSpPr>
          <p:nvPr>
            <p:ph type="sldNum" sz="quarter" idx="12"/>
          </p:nvPr>
        </p:nvSpPr>
        <p:spPr/>
        <p:txBody>
          <a:bodyPr/>
          <a:lstStyle>
            <a:lvl1pPr>
              <a:defRPr/>
            </a:lvl1pPr>
          </a:lstStyle>
          <a:p>
            <a:pPr>
              <a:defRPr/>
            </a:pPr>
            <a:fld id="{D80875F0-4860-48E7-9B94-33237326F243}" type="slidenum">
              <a:rPr lang="en-US" altLang="en-US"/>
              <a:pPr>
                <a:defRPr/>
              </a:pPr>
              <a:t>‹#›</a:t>
            </a:fld>
            <a:endParaRPr lang="en-US" altLang="en-US" dirty="0"/>
          </a:p>
        </p:txBody>
      </p:sp>
    </p:spTree>
    <p:extLst>
      <p:ext uri="{BB962C8B-B14F-4D97-AF65-F5344CB8AC3E}">
        <p14:creationId xmlns:p14="http://schemas.microsoft.com/office/powerpoint/2010/main" val="381341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5" name="Rounded Rectangle 7">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p:cNvPr>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p:cNvPr>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p:cNvPr>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p:cNvPr>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p:cNvPr>
          <p:cNvSpPr>
            <a:spLocks noGrp="1"/>
          </p:cNvSpPr>
          <p:nvPr>
            <p:ph type="dt" sz="half" idx="10"/>
          </p:nvPr>
        </p:nvSpPr>
        <p:spPr/>
        <p:txBody>
          <a:bodyPr/>
          <a:lstStyle>
            <a:lvl1pPr>
              <a:defRPr/>
            </a:lvl1pPr>
          </a:lstStyle>
          <a:p>
            <a:pPr>
              <a:defRPr/>
            </a:pPr>
            <a:fld id="{AD2FCD2E-3DAA-4C12-B277-4A35C5FE50C8}" type="datetimeFigureOut">
              <a:rPr lang="en-US"/>
              <a:pPr>
                <a:defRPr/>
              </a:pPr>
              <a:t>9/13/2018</a:t>
            </a:fld>
            <a:endParaRPr lang="en-US" dirty="0"/>
          </a:p>
        </p:txBody>
      </p:sp>
      <p:sp>
        <p:nvSpPr>
          <p:cNvPr id="11" name="Footer Placeholder 4">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p:cNvPr>
          <p:cNvSpPr>
            <a:spLocks noGrp="1"/>
          </p:cNvSpPr>
          <p:nvPr>
            <p:ph type="sldNum" sz="quarter" idx="12"/>
          </p:nvPr>
        </p:nvSpPr>
        <p:spPr/>
        <p:txBody>
          <a:bodyPr/>
          <a:lstStyle>
            <a:lvl1pPr>
              <a:defRPr/>
            </a:lvl1pPr>
          </a:lstStyle>
          <a:p>
            <a:pPr>
              <a:defRPr/>
            </a:pPr>
            <a:fld id="{A376E4FD-2614-4B01-813E-41BC68162C79}" type="slidenum">
              <a:rPr lang="en-US" altLang="en-US"/>
              <a:pPr>
                <a:defRPr/>
              </a:pPr>
              <a:t>‹#›</a:t>
            </a:fld>
            <a:endParaRPr lang="en-US" altLang="en-US" dirty="0"/>
          </a:p>
        </p:txBody>
      </p:sp>
    </p:spTree>
    <p:extLst>
      <p:ext uri="{BB962C8B-B14F-4D97-AF65-F5344CB8AC3E}">
        <p14:creationId xmlns:p14="http://schemas.microsoft.com/office/powerpoint/2010/main" val="149867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p:cNvPr>
          <p:cNvSpPr>
            <a:spLocks noGrp="1"/>
          </p:cNvSpPr>
          <p:nvPr>
            <p:ph type="dt" sz="half" idx="10"/>
          </p:nvPr>
        </p:nvSpPr>
        <p:spPr/>
        <p:txBody>
          <a:bodyPr/>
          <a:lstStyle>
            <a:lvl1pPr>
              <a:defRPr/>
            </a:lvl1pPr>
          </a:lstStyle>
          <a:p>
            <a:pPr>
              <a:defRPr/>
            </a:pPr>
            <a:fld id="{EC2F5275-81CA-48B0-AC28-05CD05408A39}" type="datetimeFigureOut">
              <a:rPr lang="en-US"/>
              <a:pPr>
                <a:defRPr/>
              </a:pPr>
              <a:t>9/13/2018</a:t>
            </a:fld>
            <a:endParaRPr 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p:cNvPr>
          <p:cNvSpPr>
            <a:spLocks noGrp="1"/>
          </p:cNvSpPr>
          <p:nvPr>
            <p:ph type="sldNum" sz="quarter" idx="12"/>
          </p:nvPr>
        </p:nvSpPr>
        <p:spPr/>
        <p:txBody>
          <a:bodyPr/>
          <a:lstStyle>
            <a:lvl1pPr>
              <a:defRPr/>
            </a:lvl1pPr>
          </a:lstStyle>
          <a:p>
            <a:pPr>
              <a:defRPr/>
            </a:pPr>
            <a:fld id="{F84D24B1-B4E8-4B80-8C4B-6DED88BAD633}" type="slidenum">
              <a:rPr lang="en-US" altLang="en-US"/>
              <a:pPr>
                <a:defRPr/>
              </a:pPr>
              <a:t>‹#›</a:t>
            </a:fld>
            <a:endParaRPr lang="en-US" altLang="en-US" dirty="0"/>
          </a:p>
        </p:txBody>
      </p:sp>
    </p:spTree>
    <p:extLst>
      <p:ext uri="{BB962C8B-B14F-4D97-AF65-F5344CB8AC3E}">
        <p14:creationId xmlns:p14="http://schemas.microsoft.com/office/powerpoint/2010/main" val="7845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p:cNvPr>
          <p:cNvSpPr>
            <a:spLocks noGrp="1"/>
          </p:cNvSpPr>
          <p:nvPr>
            <p:ph type="dt" sz="half" idx="10"/>
          </p:nvPr>
        </p:nvSpPr>
        <p:spPr/>
        <p:txBody>
          <a:bodyPr/>
          <a:lstStyle>
            <a:lvl1pPr>
              <a:defRPr/>
            </a:lvl1pPr>
          </a:lstStyle>
          <a:p>
            <a:pPr>
              <a:defRPr/>
            </a:pPr>
            <a:fld id="{02EE8FDE-7DF6-479D-8471-19452E452BC5}" type="datetimeFigureOut">
              <a:rPr lang="en-US"/>
              <a:pPr>
                <a:defRPr/>
              </a:pPr>
              <a:t>9/13/2018</a:t>
            </a:fld>
            <a:endParaRPr 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p:cNvPr>
          <p:cNvSpPr>
            <a:spLocks noGrp="1"/>
          </p:cNvSpPr>
          <p:nvPr>
            <p:ph type="sldNum" sz="quarter" idx="12"/>
          </p:nvPr>
        </p:nvSpPr>
        <p:spPr/>
        <p:txBody>
          <a:bodyPr/>
          <a:lstStyle>
            <a:lvl1pPr>
              <a:defRPr/>
            </a:lvl1pPr>
          </a:lstStyle>
          <a:p>
            <a:pPr>
              <a:defRPr/>
            </a:pPr>
            <a:fld id="{288D1E17-FA3E-439A-8BF1-A81C76EBD72A}" type="slidenum">
              <a:rPr lang="en-US" altLang="en-US"/>
              <a:pPr>
                <a:defRPr/>
              </a:pPr>
              <a:t>‹#›</a:t>
            </a:fld>
            <a:endParaRPr lang="en-US" altLang="en-US" dirty="0"/>
          </a:p>
        </p:txBody>
      </p:sp>
    </p:spTree>
    <p:extLst>
      <p:ext uri="{BB962C8B-B14F-4D97-AF65-F5344CB8AC3E}">
        <p14:creationId xmlns:p14="http://schemas.microsoft.com/office/powerpoint/2010/main" val="380560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61307640-CCB9-4CE6-ABB8-9C8A6B21AA9A}" type="datetimeFigureOut">
              <a:rPr lang="en-US"/>
              <a:pPr>
                <a:defRPr/>
              </a:pPr>
              <a:t>9/13/2018</a:t>
            </a:fld>
            <a:endParaRPr 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p:cNvPr>
          <p:cNvSpPr>
            <a:spLocks noGrp="1"/>
          </p:cNvSpPr>
          <p:nvPr>
            <p:ph type="sldNum" sz="quarter" idx="12"/>
          </p:nvPr>
        </p:nvSpPr>
        <p:spPr/>
        <p:txBody>
          <a:bodyPr/>
          <a:lstStyle>
            <a:lvl1pPr>
              <a:defRPr/>
            </a:lvl1pPr>
          </a:lstStyle>
          <a:p>
            <a:pPr>
              <a:defRPr/>
            </a:pPr>
            <a:fld id="{C147F9B2-019E-48B5-BA9A-4422D0E3AC70}" type="slidenum">
              <a:rPr lang="en-US" altLang="en-US"/>
              <a:pPr>
                <a:defRPr/>
              </a:pPr>
              <a:t>‹#›</a:t>
            </a:fld>
            <a:endParaRPr lang="en-US" altLang="en-US" dirty="0"/>
          </a:p>
        </p:txBody>
      </p:sp>
    </p:spTree>
    <p:extLst>
      <p:ext uri="{BB962C8B-B14F-4D97-AF65-F5344CB8AC3E}">
        <p14:creationId xmlns:p14="http://schemas.microsoft.com/office/powerpoint/2010/main" val="637092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3" name="Rounded Rectangle 10">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Date Placeholder 1">
            <a:extLst/>
          </p:cNvPr>
          <p:cNvSpPr>
            <a:spLocks noGrp="1"/>
          </p:cNvSpPr>
          <p:nvPr>
            <p:ph type="dt" sz="half" idx="10"/>
          </p:nvPr>
        </p:nvSpPr>
        <p:spPr/>
        <p:txBody>
          <a:bodyPr/>
          <a:lstStyle>
            <a:lvl1pPr>
              <a:defRPr/>
            </a:lvl1pPr>
          </a:lstStyle>
          <a:p>
            <a:pPr>
              <a:defRPr/>
            </a:pPr>
            <a:fld id="{9AA5FB3A-73DF-4B42-8F13-056FABCA2813}" type="datetimeFigureOut">
              <a:rPr lang="en-US"/>
              <a:pPr>
                <a:defRPr/>
              </a:pPr>
              <a:t>9/13/2018</a:t>
            </a:fld>
            <a:endParaRPr lang="en-US" dirty="0"/>
          </a:p>
        </p:txBody>
      </p:sp>
      <p:sp>
        <p:nvSpPr>
          <p:cNvPr id="5" name="Footer Placeholder 2">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p:cNvPr>
          <p:cNvSpPr>
            <a:spLocks noGrp="1"/>
          </p:cNvSpPr>
          <p:nvPr>
            <p:ph type="sldNum" sz="quarter" idx="12"/>
          </p:nvPr>
        </p:nvSpPr>
        <p:spPr/>
        <p:txBody>
          <a:bodyPr/>
          <a:lstStyle>
            <a:lvl1pPr>
              <a:defRPr/>
            </a:lvl1pPr>
          </a:lstStyle>
          <a:p>
            <a:pPr>
              <a:defRPr/>
            </a:pPr>
            <a:fld id="{918C445E-2FAC-4523-8A1E-837F381FC8F0}" type="slidenum">
              <a:rPr lang="en-US" altLang="en-US"/>
              <a:pPr>
                <a:defRPr/>
              </a:pPr>
              <a:t>‹#›</a:t>
            </a:fld>
            <a:endParaRPr lang="en-US" altLang="en-US" dirty="0"/>
          </a:p>
        </p:txBody>
      </p:sp>
    </p:spTree>
    <p:extLst>
      <p:ext uri="{BB962C8B-B14F-4D97-AF65-F5344CB8AC3E}">
        <p14:creationId xmlns:p14="http://schemas.microsoft.com/office/powerpoint/2010/main" val="1680191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6" name="Rounded Rectangle 5">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p:cNvPr>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p:cNvPr>
          <p:cNvSpPr/>
          <p:nvPr/>
        </p:nvSpPr>
        <p:spPr>
          <a:xfrm>
            <a:off x="676275" y="1643063"/>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en-US"/>
              <a:t>Click to edit Master title style</a:t>
            </a:r>
            <a:endParaRPr lang="en-US" dirty="0"/>
          </a:p>
        </p:txBody>
      </p:sp>
      <p:sp>
        <p:nvSpPr>
          <p:cNvPr id="9" name="Date Placeholder 4">
            <a:extLst/>
          </p:cNvPr>
          <p:cNvSpPr>
            <a:spLocks noGrp="1"/>
          </p:cNvSpPr>
          <p:nvPr>
            <p:ph type="dt" sz="half" idx="10"/>
          </p:nvPr>
        </p:nvSpPr>
        <p:spPr/>
        <p:txBody>
          <a:bodyPr/>
          <a:lstStyle>
            <a:lvl1pPr>
              <a:defRPr/>
            </a:lvl1pPr>
          </a:lstStyle>
          <a:p>
            <a:pPr>
              <a:defRPr/>
            </a:pPr>
            <a:fld id="{539C99DD-D542-408B-BF41-B5424D8718E7}" type="datetimeFigureOut">
              <a:rPr lang="en-US"/>
              <a:pPr>
                <a:defRPr/>
              </a:pPr>
              <a:t>9/13/2018</a:t>
            </a:fld>
            <a:endParaRPr lang="en-US" dirty="0"/>
          </a:p>
        </p:txBody>
      </p:sp>
      <p:sp>
        <p:nvSpPr>
          <p:cNvPr id="10" name="Footer Placeholder 5">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p:cNvPr>
          <p:cNvSpPr>
            <a:spLocks noGrp="1"/>
          </p:cNvSpPr>
          <p:nvPr>
            <p:ph type="sldNum" sz="quarter" idx="12"/>
          </p:nvPr>
        </p:nvSpPr>
        <p:spPr/>
        <p:txBody>
          <a:bodyPr/>
          <a:lstStyle>
            <a:lvl1pPr>
              <a:defRPr/>
            </a:lvl1pPr>
          </a:lstStyle>
          <a:p>
            <a:pPr>
              <a:defRPr/>
            </a:pPr>
            <a:fld id="{38C40551-0DB3-4C43-A60E-55E9146CABF3}" type="slidenum">
              <a:rPr lang="en-US" altLang="en-US"/>
              <a:pPr>
                <a:defRPr/>
              </a:pPr>
              <a:t>‹#›</a:t>
            </a:fld>
            <a:endParaRPr lang="en-US" altLang="en-US" dirty="0"/>
          </a:p>
        </p:txBody>
      </p:sp>
    </p:spTree>
    <p:extLst>
      <p:ext uri="{BB962C8B-B14F-4D97-AF65-F5344CB8AC3E}">
        <p14:creationId xmlns:p14="http://schemas.microsoft.com/office/powerpoint/2010/main" val="119364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6" name="Rounded Rectangle 8">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p:cNvPr>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a:extLst/>
          </p:cNvPr>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p:cNvPr>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p:cNvPr>
          <p:cNvSpPr/>
          <p:nvPr/>
        </p:nvSpPr>
        <p:spPr>
          <a:xfrm>
            <a:off x="604838"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0"/>
          <a:lstStyle>
            <a:lvl1pPr algn="ctr">
              <a:defRPr sz="2000" b="0">
                <a:solidFill>
                  <a:schemeClr val="accent1">
                    <a:lumMod val="75000"/>
                  </a:schemeClr>
                </a:solidFill>
              </a:defRPr>
            </a:lvl1pPr>
          </a:lstStyle>
          <a:p>
            <a:r>
              <a:rPr lang="en-US"/>
              <a:t>Click to edit Master title style</a:t>
            </a:r>
            <a:endParaRPr lang="en-US" dirty="0"/>
          </a:p>
        </p:txBody>
      </p:sp>
      <p:sp>
        <p:nvSpPr>
          <p:cNvPr id="11" name="Date Placeholder 4">
            <a:extLst/>
          </p:cNvPr>
          <p:cNvSpPr>
            <a:spLocks noGrp="1"/>
          </p:cNvSpPr>
          <p:nvPr>
            <p:ph type="dt" sz="half" idx="10"/>
          </p:nvPr>
        </p:nvSpPr>
        <p:spPr/>
        <p:txBody>
          <a:bodyPr/>
          <a:lstStyle>
            <a:lvl1pPr>
              <a:defRPr/>
            </a:lvl1pPr>
          </a:lstStyle>
          <a:p>
            <a:pPr>
              <a:defRPr/>
            </a:pPr>
            <a:fld id="{D34C5BBA-E943-453D-AC60-ADFA99013CDE}" type="datetimeFigureOut">
              <a:rPr lang="en-US"/>
              <a:pPr>
                <a:defRPr/>
              </a:pPr>
              <a:t>9/13/2018</a:t>
            </a:fld>
            <a:endParaRPr lang="en-US" dirty="0"/>
          </a:p>
        </p:txBody>
      </p:sp>
      <p:sp>
        <p:nvSpPr>
          <p:cNvPr id="12" name="Slide Number Placeholder 6">
            <a:extLst/>
          </p:cNvPr>
          <p:cNvSpPr>
            <a:spLocks noGrp="1"/>
          </p:cNvSpPr>
          <p:nvPr>
            <p:ph type="sldNum" sz="quarter" idx="11"/>
          </p:nvPr>
        </p:nvSpPr>
        <p:spPr/>
        <p:txBody>
          <a:bodyPr/>
          <a:lstStyle>
            <a:lvl1pPr>
              <a:defRPr/>
            </a:lvl1pPr>
          </a:lstStyle>
          <a:p>
            <a:pPr>
              <a:defRPr/>
            </a:pPr>
            <a:fld id="{29EA7268-3690-4D81-AF9E-3610E6A4A19F}" type="slidenum">
              <a:rPr lang="en-US" altLang="en-US"/>
              <a:pPr>
                <a:defRPr/>
              </a:pPr>
              <a:t>‹#›</a:t>
            </a:fld>
            <a:endParaRPr lang="en-US" altLang="en-US" dirty="0"/>
          </a:p>
        </p:txBody>
      </p:sp>
      <p:sp>
        <p:nvSpPr>
          <p:cNvPr id="13" name="Footer Placeholder 5">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57659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7" name="Rounded Rectangle 6">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28" name="Text Placeholder 2"/>
          <p:cNvSpPr>
            <a:spLocks noGrp="1" noChangeArrowheads="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2"/>
                </a:solidFill>
                <a:latin typeface="+mn-lt"/>
              </a:defRPr>
            </a:lvl1pPr>
          </a:lstStyle>
          <a:p>
            <a:pPr>
              <a:defRPr/>
            </a:pPr>
            <a:fld id="{5F30893C-7ED5-4EFF-8620-68D10A95B51F}" type="datetimeFigureOut">
              <a:rPr lang="en-US"/>
              <a:pPr>
                <a:defRPr/>
              </a:pPr>
              <a:t>9/13/2018</a:t>
            </a:fld>
            <a:endParaRPr 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2"/>
                </a:solidFill>
                <a:latin typeface="+mn-lt"/>
              </a:defRPr>
            </a:lvl1pPr>
          </a:lstStyle>
          <a:p>
            <a:pPr>
              <a:defRPr/>
            </a:pPr>
            <a:endParaRPr lang="en-US"/>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defRPr>
            </a:lvl1pPr>
          </a:lstStyle>
          <a:p>
            <a:pPr>
              <a:defRPr/>
            </a:pPr>
            <a:fld id="{11E2BC15-AFC4-4C8F-B57F-DC90D45B5E09}" type="slidenum">
              <a:rPr lang="en-US" altLang="en-US"/>
              <a:pPr>
                <a:defRPr/>
              </a:pPr>
              <a:t>‹#›</a:t>
            </a:fld>
            <a:endParaRPr lang="en-US" altLang="en-US" dirty="0"/>
          </a:p>
        </p:txBody>
      </p:sp>
      <p:sp>
        <p:nvSpPr>
          <p:cNvPr id="9" name="Rectangle 8">
            <a:extLst/>
          </p:cNvPr>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p:cNvPr>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Placeholder 1">
            <a:extLst/>
          </p:cNvPr>
          <p:cNvSpPr>
            <a:spLocks noGrp="1"/>
          </p:cNvSpPr>
          <p:nvPr>
            <p:ph type="title"/>
          </p:nvPr>
        </p:nvSpPr>
        <p:spPr>
          <a:xfrm>
            <a:off x="425450" y="407988"/>
            <a:ext cx="8261350" cy="1039812"/>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531" r:id="rId1"/>
    <p:sldLayoutId id="2147484526" r:id="rId2"/>
    <p:sldLayoutId id="2147484532" r:id="rId3"/>
    <p:sldLayoutId id="2147484527" r:id="rId4"/>
    <p:sldLayoutId id="2147484528" r:id="rId5"/>
    <p:sldLayoutId id="2147484529" r:id="rId6"/>
    <p:sldLayoutId id="2147484533" r:id="rId7"/>
    <p:sldLayoutId id="2147484534" r:id="rId8"/>
    <p:sldLayoutId id="2147484535" r:id="rId9"/>
    <p:sldLayoutId id="2147484530" r:id="rId10"/>
    <p:sldLayoutId id="2147484536" r:id="rId11"/>
  </p:sldLayoutIdLst>
  <p:txStyles>
    <p:titleStyle>
      <a:lvl1pPr algn="ctr" rtl="0" eaLnBrk="0" fontAlgn="base" hangingPunct="0">
        <a:spcBef>
          <a:spcPct val="0"/>
        </a:spcBef>
        <a:spcAft>
          <a:spcPct val="0"/>
        </a:spcAft>
        <a:defRPr sz="3500" kern="1200" cap="all">
          <a:solidFill>
            <a:srgbClr val="6B7D72"/>
          </a:solidFill>
          <a:latin typeface="+mj-lt"/>
          <a:ea typeface="+mj-ea"/>
          <a:cs typeface="+mj-cs"/>
        </a:defRPr>
      </a:lvl1pPr>
      <a:lvl2pPr algn="ctr" rtl="0" eaLnBrk="0" fontAlgn="base" hangingPunct="0">
        <a:spcBef>
          <a:spcPct val="0"/>
        </a:spcBef>
        <a:spcAft>
          <a:spcPct val="0"/>
        </a:spcAft>
        <a:defRPr sz="3500">
          <a:solidFill>
            <a:srgbClr val="6B7D72"/>
          </a:solidFill>
          <a:latin typeface="Book Antiqua" panose="02040602050305030304" pitchFamily="18" charset="0"/>
        </a:defRPr>
      </a:lvl2pPr>
      <a:lvl3pPr algn="ctr" rtl="0" eaLnBrk="0" fontAlgn="base" hangingPunct="0">
        <a:spcBef>
          <a:spcPct val="0"/>
        </a:spcBef>
        <a:spcAft>
          <a:spcPct val="0"/>
        </a:spcAft>
        <a:defRPr sz="3500">
          <a:solidFill>
            <a:srgbClr val="6B7D72"/>
          </a:solidFill>
          <a:latin typeface="Book Antiqua" panose="02040602050305030304" pitchFamily="18" charset="0"/>
        </a:defRPr>
      </a:lvl3pPr>
      <a:lvl4pPr algn="ctr" rtl="0" eaLnBrk="0" fontAlgn="base" hangingPunct="0">
        <a:spcBef>
          <a:spcPct val="0"/>
        </a:spcBef>
        <a:spcAft>
          <a:spcPct val="0"/>
        </a:spcAft>
        <a:defRPr sz="3500">
          <a:solidFill>
            <a:srgbClr val="6B7D72"/>
          </a:solidFill>
          <a:latin typeface="Book Antiqua" panose="02040602050305030304" pitchFamily="18" charset="0"/>
        </a:defRPr>
      </a:lvl4pPr>
      <a:lvl5pPr algn="ctr" rtl="0" eaLnBrk="0" fontAlgn="base" hangingPunct="0">
        <a:spcBef>
          <a:spcPct val="0"/>
        </a:spcBef>
        <a:spcAft>
          <a:spcPct val="0"/>
        </a:spcAft>
        <a:defRPr sz="3500">
          <a:solidFill>
            <a:srgbClr val="6B7D72"/>
          </a:solidFill>
          <a:latin typeface="Book Antiqua" panose="02040602050305030304" pitchFamily="18" charset="0"/>
        </a:defRPr>
      </a:lvl5pPr>
      <a:lvl6pPr marL="457200" algn="ctr" rtl="0" fontAlgn="base">
        <a:spcBef>
          <a:spcPct val="0"/>
        </a:spcBef>
        <a:spcAft>
          <a:spcPct val="0"/>
        </a:spcAft>
        <a:defRPr sz="3500">
          <a:solidFill>
            <a:srgbClr val="6B7D72"/>
          </a:solidFill>
          <a:latin typeface="Book Antiqua" panose="02040602050305030304" pitchFamily="18" charset="0"/>
        </a:defRPr>
      </a:lvl6pPr>
      <a:lvl7pPr marL="914400" algn="ctr" rtl="0" fontAlgn="base">
        <a:spcBef>
          <a:spcPct val="0"/>
        </a:spcBef>
        <a:spcAft>
          <a:spcPct val="0"/>
        </a:spcAft>
        <a:defRPr sz="3500">
          <a:solidFill>
            <a:srgbClr val="6B7D72"/>
          </a:solidFill>
          <a:latin typeface="Book Antiqua" panose="02040602050305030304" pitchFamily="18" charset="0"/>
        </a:defRPr>
      </a:lvl7pPr>
      <a:lvl8pPr marL="1371600" algn="ctr" rtl="0" fontAlgn="base">
        <a:spcBef>
          <a:spcPct val="0"/>
        </a:spcBef>
        <a:spcAft>
          <a:spcPct val="0"/>
        </a:spcAft>
        <a:defRPr sz="3500">
          <a:solidFill>
            <a:srgbClr val="6B7D72"/>
          </a:solidFill>
          <a:latin typeface="Book Antiqua" panose="02040602050305030304" pitchFamily="18" charset="0"/>
        </a:defRPr>
      </a:lvl8pPr>
      <a:lvl9pPr marL="1828800" algn="ctr" rtl="0" fontAlgn="base">
        <a:spcBef>
          <a:spcPct val="0"/>
        </a:spcBef>
        <a:spcAft>
          <a:spcPct val="0"/>
        </a:spcAft>
        <a:defRPr sz="3500">
          <a:solidFill>
            <a:srgbClr val="6B7D72"/>
          </a:solidFill>
          <a:latin typeface="Book Antiqua" panose="02040602050305030304"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n-ea"/>
          <a:cs typeface="+mn-cs"/>
        </a:defRPr>
      </a:lvl2pPr>
      <a:lvl3pPr marL="914400" indent="-228600" algn="l" rtl="0" eaLnBrk="0" fontAlgn="base" hangingPunct="0">
        <a:spcBef>
          <a:spcPct val="20000"/>
        </a:spcBef>
        <a:spcAft>
          <a:spcPct val="0"/>
        </a:spcAft>
        <a:buClr>
          <a:srgbClr val="B5AE53"/>
        </a:buClr>
        <a:buFont typeface="Arial" panose="020B0604020202020204" pitchFamily="34" charset="0"/>
        <a:buChar char="•"/>
        <a:defRPr kern="1200">
          <a:solidFill>
            <a:schemeClr val="tx2"/>
          </a:solidFill>
          <a:latin typeface="+mn-lt"/>
          <a:ea typeface="+mn-ea"/>
          <a:cs typeface="+mn-cs"/>
        </a:defRPr>
      </a:lvl3pPr>
      <a:lvl4pPr marL="1279525" indent="-228600" algn="l" rtl="0" eaLnBrk="0" fontAlgn="base" hangingPunct="0">
        <a:spcBef>
          <a:spcPct val="20000"/>
        </a:spcBef>
        <a:spcAft>
          <a:spcPct val="0"/>
        </a:spcAft>
        <a:buClr>
          <a:srgbClr val="848058"/>
        </a:buClr>
        <a:buFont typeface="Arial" panose="020B0604020202020204" pitchFamily="34" charset="0"/>
        <a:buChar char="•"/>
        <a:defRPr sz="1600" kern="1200">
          <a:solidFill>
            <a:schemeClr val="tx2"/>
          </a:solidFill>
          <a:latin typeface="+mn-lt"/>
          <a:ea typeface="+mn-ea"/>
          <a:cs typeface="+mn-cs"/>
        </a:defRPr>
      </a:lvl4pPr>
      <a:lvl5pPr marL="1554163" indent="-228600" algn="l" rtl="0" eaLnBrk="0" fontAlgn="base" hangingPunct="0">
        <a:spcBef>
          <a:spcPct val="20000"/>
        </a:spcBef>
        <a:spcAft>
          <a:spcPct val="0"/>
        </a:spcAft>
        <a:buClr>
          <a:srgbClr val="E8B54D"/>
        </a:buClr>
        <a:buFont typeface="Arial" panose="020B0604020202020204" pitchFamily="34"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tracking.tgcginc.com/gcg/unsubscribe/?eid=201709DookfQlFLZtga8Ox4sggCAUTYeZW58_Pf0SYVHSn1o0Y&amp;campaign=tkm-2017-09-13&amp;email=WUdPTlpBTEVaUk9HRVJTQENPTUNBU1QuTkVU" TargetMode="External"/><Relationship Id="rId3" Type="http://schemas.openxmlformats.org/officeDocument/2006/relationships/hyperlink" Target="mailto:TicketFeeLitigation@tgcginc.com" TargetMode="External"/><Relationship Id="rId7" Type="http://schemas.openxmlformats.org/officeDocument/2006/relationships/hyperlink" Target="http://tracking.tgcginc.com/a?-=c&amp;eid=201709DookfQlFLZtga8Ox4sggCAUTYeZW58_Pf0SYVHSn1o0Y&amp;ue=6mteFHLiX9TM80aSHQwd9QsETXvSTADxANpOS3OalJMPU6PnfnLQUinMjt07aLh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tracking.tgcginc.com/a?-=c&amp;eid=201709DookfQlFLZtga8Ox4sggCAUTYeZW58_Pf0SYVHSn1o0Y&amp;ue=IS-fmbCHa1Jzh4JprET4ls8QrNyBrruKpeNwxIfB32AIjtVH_sGFYR0vdotB6Acxaym49kQT_v49kF4xRY5lWg" TargetMode="External"/><Relationship Id="rId5" Type="http://schemas.openxmlformats.org/officeDocument/2006/relationships/hyperlink" Target="http://tracking.tgcginc.com/a?-=c&amp;eid=201709DookfQlFLZtga8Ox4sggCAUTYeZW58_Pf0SYVHSn1o0Y&amp;ue=6mteFHLiX9TM80aSHQwd9UF_HFW0NSw_brIwxnLoT1s" TargetMode="External"/><Relationship Id="rId4" Type="http://schemas.openxmlformats.org/officeDocument/2006/relationships/hyperlink" Target="http://tracking.tgcginc.com/a?-=c&amp;eid=201709DookfQlFLZtga8Ox4sggCAUTYeZW58_Pf0SYVHSn1o0Y&amp;ue=4_HN8haCDJ0swIyjJgnnwIUg9GVg71fL61R-9zc1ebFnQsD1YdSkzCArHFiKIMp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p:cNvPr>
          <p:cNvSpPr>
            <a:spLocks noGrp="1"/>
          </p:cNvSpPr>
          <p:nvPr>
            <p:ph type="subTitle" idx="1"/>
          </p:nvPr>
        </p:nvSpPr>
        <p:spPr>
          <a:xfrm>
            <a:off x="642938" y="4267200"/>
            <a:ext cx="6556248" cy="1143000"/>
          </a:xfrm>
        </p:spPr>
        <p:txBody>
          <a:bodyPr rtlCol="0" anchor="ctr">
            <a:noAutofit/>
          </a:bodyPr>
          <a:lstStyle/>
          <a:p>
            <a:pPr algn="l" eaLnBrk="1" fontAlgn="auto" hangingPunct="1">
              <a:lnSpc>
                <a:spcPts val="1900"/>
              </a:lnSpc>
              <a:spcAft>
                <a:spcPts val="0"/>
              </a:spcAft>
              <a:defRPr/>
            </a:pPr>
            <a:r>
              <a:rPr lang="en-US" sz="1200" spc="100" dirty="0"/>
              <a:t>Judge YVONNE Gonzalez rogers</a:t>
            </a:r>
          </a:p>
          <a:p>
            <a:pPr algn="l" eaLnBrk="1" fontAlgn="auto" hangingPunct="1">
              <a:lnSpc>
                <a:spcPts val="1900"/>
              </a:lnSpc>
              <a:spcAft>
                <a:spcPts val="0"/>
              </a:spcAft>
              <a:defRPr/>
            </a:pPr>
            <a:r>
              <a:rPr lang="en-US" sz="1200" spc="100" dirty="0"/>
              <a:t>Angel </a:t>
            </a:r>
            <a:r>
              <a:rPr lang="en-US" sz="1200" spc="100" dirty="0" err="1"/>
              <a:t>garganta</a:t>
            </a:r>
            <a:r>
              <a:rPr lang="en-US" sz="1200" spc="100" dirty="0"/>
              <a:t>, VENABLE LLP</a:t>
            </a:r>
          </a:p>
          <a:p>
            <a:pPr algn="l" eaLnBrk="1" fontAlgn="auto" hangingPunct="1">
              <a:lnSpc>
                <a:spcPts val="1900"/>
              </a:lnSpc>
              <a:spcAft>
                <a:spcPts val="0"/>
              </a:spcAft>
              <a:defRPr/>
            </a:pPr>
            <a:r>
              <a:rPr lang="en-US" sz="1200" spc="100" dirty="0"/>
              <a:t>Shana </a:t>
            </a:r>
            <a:r>
              <a:rPr lang="en-US" sz="1200" spc="100" dirty="0" err="1"/>
              <a:t>scarlett</a:t>
            </a:r>
            <a:r>
              <a:rPr lang="en-US" sz="1200" spc="100" dirty="0"/>
              <a:t>, HAGENS BERMAN SOBOL SHAPIRO LLP</a:t>
            </a:r>
          </a:p>
        </p:txBody>
      </p:sp>
      <p:sp>
        <p:nvSpPr>
          <p:cNvPr id="2" name="Title 1">
            <a:extLst/>
          </p:cNvPr>
          <p:cNvSpPr>
            <a:spLocks noGrp="1"/>
          </p:cNvSpPr>
          <p:nvPr>
            <p:ph type="ctrTitle" idx="4294967295"/>
          </p:nvPr>
        </p:nvSpPr>
        <p:spPr>
          <a:xfrm>
            <a:off x="604838" y="2819400"/>
            <a:ext cx="6629400" cy="1219200"/>
          </a:xfrm>
        </p:spPr>
        <p:txBody>
          <a:bodyPr>
            <a:normAutofit/>
          </a:bodyPr>
          <a:lstStyle/>
          <a:p>
            <a:pPr eaLnBrk="1" fontAlgn="auto" hangingPunct="1">
              <a:spcAft>
                <a:spcPts val="0"/>
              </a:spcAft>
              <a:defRPr/>
            </a:pPr>
            <a:r>
              <a:rPr lang="en-US" sz="3600" cap="none" spc="100" dirty="0">
                <a:solidFill>
                  <a:srgbClr val="1B436E"/>
                </a:solidFill>
                <a:cs typeface="Arial" panose="020B0604020202020204" pitchFamily="34" charset="0"/>
              </a:rPr>
              <a:t>GENERAL DEVELOPMENTS IN CLASS ACTION LAW</a:t>
            </a:r>
          </a:p>
        </p:txBody>
      </p:sp>
      <p:sp>
        <p:nvSpPr>
          <p:cNvPr id="9220" name="TextBox 3"/>
          <p:cNvSpPr txBox="1">
            <a:spLocks noChangeArrowheads="1"/>
          </p:cNvSpPr>
          <p:nvPr/>
        </p:nvSpPr>
        <p:spPr bwMode="auto">
          <a:xfrm>
            <a:off x="457200" y="5715000"/>
            <a:ext cx="3624262" cy="69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nSpc>
                <a:spcPts val="1640"/>
              </a:lnSpc>
            </a:pPr>
            <a:r>
              <a:rPr lang="en-US" altLang="en-US" sz="1200" dirty="0">
                <a:solidFill>
                  <a:srgbClr val="1B436E"/>
                </a:solidFill>
              </a:rPr>
              <a:t>NORTHERN DISTRICT PRACTICE PROGRAM</a:t>
            </a:r>
          </a:p>
          <a:p>
            <a:pPr>
              <a:lnSpc>
                <a:spcPts val="1640"/>
              </a:lnSpc>
            </a:pPr>
            <a:r>
              <a:rPr lang="en-US" altLang="en-US" sz="1200" dirty="0">
                <a:solidFill>
                  <a:srgbClr val="1B436E"/>
                </a:solidFill>
              </a:rPr>
              <a:t>2018 CIVIL LAW SYMPOSIUM: CLASS ACTIONS</a:t>
            </a:r>
          </a:p>
          <a:p>
            <a:pPr>
              <a:lnSpc>
                <a:spcPts val="1640"/>
              </a:lnSpc>
            </a:pPr>
            <a:r>
              <a:rPr lang="en-US" altLang="en-US" sz="1200" dirty="0">
                <a:solidFill>
                  <a:srgbClr val="1B436E"/>
                </a:solidFill>
              </a:rPr>
              <a:t>SEPTEMBER 13, 2018</a:t>
            </a:r>
          </a:p>
        </p:txBody>
      </p:sp>
      <p:sp>
        <p:nvSpPr>
          <p:cNvPr id="5" name="Title 1">
            <a:extLst>
              <a:ext uri="{FF2B5EF4-FFF2-40B4-BE49-F238E27FC236}">
                <a16:creationId xmlns:a16="http://schemas.microsoft.com/office/drawing/2014/main" xmlns="" id="{BEE5BCFC-E6EF-604E-8817-547CD33B2746}"/>
              </a:ext>
            </a:extLst>
          </p:cNvPr>
          <p:cNvSpPr txBox="1">
            <a:spLocks/>
          </p:cNvSpPr>
          <p:nvPr/>
        </p:nvSpPr>
        <p:spPr>
          <a:xfrm rot="16200000">
            <a:off x="6784848" y="3543300"/>
            <a:ext cx="2819400" cy="914399"/>
          </a:xfrm>
          <a:prstGeom prst="rect">
            <a:avLst/>
          </a:prstGeom>
          <a:effectLst/>
        </p:spPr>
        <p:txBody>
          <a:bodyPr vert="horz" lIns="91440" tIns="45720" rIns="91440" bIns="45720" rtlCol="0" anchor="ctr">
            <a:noAutofit/>
          </a:bodyPr>
          <a:lstStyle>
            <a:lvl1pPr algn="ctr" rtl="0" eaLnBrk="0" fontAlgn="base" hangingPunct="0">
              <a:spcBef>
                <a:spcPct val="0"/>
              </a:spcBef>
              <a:spcAft>
                <a:spcPct val="0"/>
              </a:spcAft>
              <a:defRPr sz="3500" kern="1200" cap="all">
                <a:solidFill>
                  <a:srgbClr val="6B7D72"/>
                </a:solidFill>
                <a:latin typeface="+mj-lt"/>
                <a:ea typeface="+mj-ea"/>
                <a:cs typeface="+mj-cs"/>
              </a:defRPr>
            </a:lvl1pPr>
            <a:lvl2pPr algn="ctr" rtl="0" eaLnBrk="0" fontAlgn="base" hangingPunct="0">
              <a:spcBef>
                <a:spcPct val="0"/>
              </a:spcBef>
              <a:spcAft>
                <a:spcPct val="0"/>
              </a:spcAft>
              <a:defRPr sz="3500">
                <a:solidFill>
                  <a:srgbClr val="6B7D72"/>
                </a:solidFill>
                <a:latin typeface="Book Antiqua" panose="02040602050305030304" pitchFamily="18" charset="0"/>
              </a:defRPr>
            </a:lvl2pPr>
            <a:lvl3pPr algn="ctr" rtl="0" eaLnBrk="0" fontAlgn="base" hangingPunct="0">
              <a:spcBef>
                <a:spcPct val="0"/>
              </a:spcBef>
              <a:spcAft>
                <a:spcPct val="0"/>
              </a:spcAft>
              <a:defRPr sz="3500">
                <a:solidFill>
                  <a:srgbClr val="6B7D72"/>
                </a:solidFill>
                <a:latin typeface="Book Antiqua" panose="02040602050305030304" pitchFamily="18" charset="0"/>
              </a:defRPr>
            </a:lvl3pPr>
            <a:lvl4pPr algn="ctr" rtl="0" eaLnBrk="0" fontAlgn="base" hangingPunct="0">
              <a:spcBef>
                <a:spcPct val="0"/>
              </a:spcBef>
              <a:spcAft>
                <a:spcPct val="0"/>
              </a:spcAft>
              <a:defRPr sz="3500">
                <a:solidFill>
                  <a:srgbClr val="6B7D72"/>
                </a:solidFill>
                <a:latin typeface="Book Antiqua" panose="02040602050305030304" pitchFamily="18" charset="0"/>
              </a:defRPr>
            </a:lvl4pPr>
            <a:lvl5pPr algn="ctr" rtl="0" eaLnBrk="0" fontAlgn="base" hangingPunct="0">
              <a:spcBef>
                <a:spcPct val="0"/>
              </a:spcBef>
              <a:spcAft>
                <a:spcPct val="0"/>
              </a:spcAft>
              <a:defRPr sz="3500">
                <a:solidFill>
                  <a:srgbClr val="6B7D72"/>
                </a:solidFill>
                <a:latin typeface="Book Antiqua" panose="02040602050305030304" pitchFamily="18" charset="0"/>
              </a:defRPr>
            </a:lvl5pPr>
            <a:lvl6pPr marL="457200" algn="ctr" rtl="0" fontAlgn="base">
              <a:spcBef>
                <a:spcPct val="0"/>
              </a:spcBef>
              <a:spcAft>
                <a:spcPct val="0"/>
              </a:spcAft>
              <a:defRPr sz="3500">
                <a:solidFill>
                  <a:srgbClr val="6B7D72"/>
                </a:solidFill>
                <a:latin typeface="Book Antiqua" panose="02040602050305030304" pitchFamily="18" charset="0"/>
              </a:defRPr>
            </a:lvl6pPr>
            <a:lvl7pPr marL="914400" algn="ctr" rtl="0" fontAlgn="base">
              <a:spcBef>
                <a:spcPct val="0"/>
              </a:spcBef>
              <a:spcAft>
                <a:spcPct val="0"/>
              </a:spcAft>
              <a:defRPr sz="3500">
                <a:solidFill>
                  <a:srgbClr val="6B7D72"/>
                </a:solidFill>
                <a:latin typeface="Book Antiqua" panose="02040602050305030304" pitchFamily="18" charset="0"/>
              </a:defRPr>
            </a:lvl7pPr>
            <a:lvl8pPr marL="1371600" algn="ctr" rtl="0" fontAlgn="base">
              <a:spcBef>
                <a:spcPct val="0"/>
              </a:spcBef>
              <a:spcAft>
                <a:spcPct val="0"/>
              </a:spcAft>
              <a:defRPr sz="3500">
                <a:solidFill>
                  <a:srgbClr val="6B7D72"/>
                </a:solidFill>
                <a:latin typeface="Book Antiqua" panose="02040602050305030304" pitchFamily="18" charset="0"/>
              </a:defRPr>
            </a:lvl8pPr>
            <a:lvl9pPr marL="1828800" algn="ctr" rtl="0" fontAlgn="base">
              <a:spcBef>
                <a:spcPct val="0"/>
              </a:spcBef>
              <a:spcAft>
                <a:spcPct val="0"/>
              </a:spcAft>
              <a:defRPr sz="3500">
                <a:solidFill>
                  <a:srgbClr val="6B7D72"/>
                </a:solidFill>
                <a:latin typeface="Book Antiqua" panose="02040602050305030304" pitchFamily="18" charset="0"/>
              </a:defRPr>
            </a:lvl9pPr>
          </a:lstStyle>
          <a:p>
            <a:pPr eaLnBrk="1" fontAlgn="auto" hangingPunct="1">
              <a:spcAft>
                <a:spcPts val="0"/>
              </a:spcAft>
              <a:defRPr/>
            </a:pPr>
            <a:r>
              <a:rPr lang="en-US" sz="8000" cap="none" spc="100" dirty="0">
                <a:solidFill>
                  <a:schemeClr val="bg1">
                    <a:alpha val="34000"/>
                  </a:schemeClr>
                </a:solidFill>
                <a:cs typeface="Arial" panose="020B0604020202020204" pitchFamily="34" charset="0"/>
              </a:rPr>
              <a:t>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defRPr/>
            </a:pPr>
            <a:r>
              <a:rPr lang="en-US" cap="none" dirty="0">
                <a:solidFill>
                  <a:srgbClr val="1B436E"/>
                </a:solidFill>
              </a:rPr>
              <a:t>Consider Graphics/Logos</a:t>
            </a:r>
          </a:p>
        </p:txBody>
      </p:sp>
      <p:pic>
        <p:nvPicPr>
          <p:cNvPr id="27651"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0150" y="1752600"/>
            <a:ext cx="4203700" cy="43735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Lithium Ion Battery Case – In Progress</a:t>
            </a:r>
            <a:r>
              <a:rPr lang="en-US" cap="none" dirty="0">
                <a:solidFill>
                  <a:srgbClr val="1B436E"/>
                </a:solidFill>
              </a:rPr>
              <a:t/>
            </a:r>
            <a:br>
              <a:rPr lang="en-US" cap="none" dirty="0">
                <a:solidFill>
                  <a:srgbClr val="1B436E"/>
                </a:solidFill>
              </a:rPr>
            </a:br>
            <a:r>
              <a:rPr lang="en-US" sz="2000" cap="none" dirty="0">
                <a:solidFill>
                  <a:srgbClr val="1B436E"/>
                </a:solidFill>
              </a:rPr>
              <a:t>(all Indirect Purchaser Plaintiffs)</a:t>
            </a:r>
          </a:p>
        </p:txBody>
      </p:sp>
      <p:sp>
        <p:nvSpPr>
          <p:cNvPr id="11267" name="Content Placeholder 2"/>
          <p:cNvSpPr>
            <a:spLocks noGrp="1" noChangeArrowheads="1"/>
          </p:cNvSpPr>
          <p:nvPr>
            <p:ph idx="1"/>
          </p:nvPr>
        </p:nvSpPr>
        <p:spPr>
          <a:xfrm>
            <a:off x="457200" y="1920240"/>
            <a:ext cx="8229600" cy="4267200"/>
          </a:xfrm>
        </p:spPr>
        <p:txBody>
          <a:bodyPr/>
          <a:lstStyle/>
          <a:p>
            <a:pPr>
              <a:lnSpc>
                <a:spcPts val="3040"/>
              </a:lnSpc>
              <a:buClr>
                <a:srgbClr val="1B436E"/>
              </a:buClr>
            </a:pPr>
            <a:r>
              <a:rPr lang="en-US" b="1" dirty="0">
                <a:solidFill>
                  <a:schemeClr val="tx1">
                    <a:lumMod val="75000"/>
                    <a:lumOff val="25000"/>
                  </a:schemeClr>
                </a:solidFill>
                <a:latin typeface="Calibri Light" panose="020F0302020204030204" pitchFamily="34" charset="0"/>
                <a:cs typeface="Calibri Light" panose="020F0302020204030204" pitchFamily="34" charset="0"/>
              </a:rPr>
              <a:t>Current Claims Count = </a:t>
            </a:r>
            <a:r>
              <a:rPr lang="en-US" b="1" dirty="0" smtClean="0">
                <a:solidFill>
                  <a:schemeClr val="tx1">
                    <a:lumMod val="75000"/>
                    <a:lumOff val="25000"/>
                  </a:schemeClr>
                </a:solidFill>
                <a:latin typeface="Calibri Light" panose="020F0302020204030204" pitchFamily="34" charset="0"/>
                <a:cs typeface="Calibri Light" panose="020F0302020204030204" pitchFamily="34" charset="0"/>
              </a:rPr>
              <a:t>921,821</a:t>
            </a:r>
          </a:p>
          <a:p>
            <a:pPr lvl="1">
              <a:lnSpc>
                <a:spcPts val="3040"/>
              </a:lnSpc>
              <a:buClr>
                <a:srgbClr val="1B436E"/>
              </a:buClr>
              <a:buFont typeface="System Font Regular"/>
              <a:buChar char="-"/>
            </a:pPr>
            <a:r>
              <a:rPr lang="en-US" sz="2400" dirty="0" smtClean="0">
                <a:solidFill>
                  <a:schemeClr val="tx1">
                    <a:lumMod val="75000"/>
                    <a:lumOff val="25000"/>
                  </a:schemeClr>
                </a:solidFill>
                <a:latin typeface="Calibri Light" panose="020F0302020204030204" pitchFamily="34" charset="0"/>
                <a:cs typeface="Calibri Light" panose="020F0302020204030204" pitchFamily="34" charset="0"/>
              </a:rPr>
              <a:t>Claims Period To Close on January 18, 2019</a:t>
            </a:r>
          </a:p>
          <a:p>
            <a:pPr lvl="1">
              <a:lnSpc>
                <a:spcPts val="3040"/>
              </a:lnSpc>
              <a:buClr>
                <a:srgbClr val="1B436E"/>
              </a:buClr>
              <a:buFont typeface="System Font Regular"/>
              <a:buChar char="-"/>
            </a:pPr>
            <a:r>
              <a:rPr lang="en-US" sz="2400" dirty="0" smtClean="0">
                <a:solidFill>
                  <a:schemeClr val="tx1">
                    <a:lumMod val="75000"/>
                    <a:lumOff val="25000"/>
                  </a:schemeClr>
                </a:solidFill>
                <a:latin typeface="Calibri Light" panose="020F0302020204030204" pitchFamily="34" charset="0"/>
                <a:cs typeface="Calibri Light" panose="020F0302020204030204" pitchFamily="34" charset="0"/>
              </a:rPr>
              <a:t>Averaging </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10,000 claims per week</a:t>
            </a:r>
          </a:p>
          <a:p>
            <a:pPr>
              <a:lnSpc>
                <a:spcPts val="6000"/>
              </a:lnSpc>
              <a:buClr>
                <a:srgbClr val="1B436E"/>
              </a:buClr>
            </a:pPr>
            <a:r>
              <a:rPr lang="en-US" b="1" dirty="0">
                <a:solidFill>
                  <a:schemeClr val="tx1">
                    <a:lumMod val="75000"/>
                    <a:lumOff val="25000"/>
                  </a:schemeClr>
                </a:solidFill>
                <a:latin typeface="Calibri Light" panose="020F0302020204030204" pitchFamily="34" charset="0"/>
                <a:cs typeface="Calibri Light" panose="020F0302020204030204" pitchFamily="34" charset="0"/>
              </a:rPr>
              <a:t>Comparison to Other IPP Antitrust Actions in CAND</a:t>
            </a:r>
          </a:p>
          <a:p>
            <a:pPr lvl="1">
              <a:lnSpc>
                <a:spcPts val="3040"/>
              </a:lnSpc>
              <a:buClr>
                <a:srgbClr val="1B436E"/>
              </a:buClr>
              <a:buFont typeface="System Font Regular"/>
              <a:buChar cha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D-RAM 278,368 (final)</a:t>
            </a:r>
          </a:p>
          <a:p>
            <a:pPr lvl="1">
              <a:lnSpc>
                <a:spcPts val="3040"/>
              </a:lnSpc>
              <a:buClr>
                <a:srgbClr val="1B436E"/>
              </a:buClr>
              <a:buFont typeface="System Font Regular"/>
              <a:buChar cha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LCD 249,541 (final)</a:t>
            </a:r>
          </a:p>
          <a:p>
            <a:pPr lvl="1">
              <a:lnSpc>
                <a:spcPts val="3040"/>
              </a:lnSpc>
              <a:buClr>
                <a:srgbClr val="1B436E"/>
              </a:buClr>
              <a:buFont typeface="System Font Regular"/>
              <a:buChar char="-"/>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OPTICAL DISC 348,388 (in progress)</a:t>
            </a:r>
            <a:endParaRPr lang="en-US" alt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7956185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D71E0F-3174-5B42-8F60-DBFE234D2E53}"/>
              </a:ext>
            </a:extLst>
          </p:cNvPr>
          <p:cNvSpPr/>
          <p:nvPr/>
        </p:nvSpPr>
        <p:spPr>
          <a:xfrm>
            <a:off x="533400" y="1828800"/>
            <a:ext cx="8153400" cy="4663440"/>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Personal Experience as Class Member</a:t>
            </a:r>
          </a:p>
        </p:txBody>
      </p:sp>
      <p:sp>
        <p:nvSpPr>
          <p:cNvPr id="11267" name="Content Placeholder 2"/>
          <p:cNvSpPr>
            <a:spLocks noGrp="1" noChangeArrowheads="1"/>
          </p:cNvSpPr>
          <p:nvPr>
            <p:ph idx="1"/>
          </p:nvPr>
        </p:nvSpPr>
        <p:spPr>
          <a:xfrm>
            <a:off x="457200" y="1920240"/>
            <a:ext cx="8229600" cy="4572000"/>
          </a:xfrm>
        </p:spPr>
        <p:txBody>
          <a:bodyPr/>
          <a:lstStyle/>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"Schlesinger v. Ticketmaster Settlement Administrator" &lt;</a:t>
            </a:r>
            <a:r>
              <a:rPr lang="en-US" sz="1500" u="sng" dirty="0">
                <a:solidFill>
                  <a:srgbClr val="0011FF"/>
                </a:solidFill>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TicketFeeLitigation@tgcginc.com</a:t>
            </a:r>
            <a:r>
              <a:rPr lang="en-US" sz="1500" dirty="0">
                <a:solidFill>
                  <a:schemeClr val="tx1">
                    <a:lumMod val="85000"/>
                    <a:lumOff val="15000"/>
                  </a:schemeClr>
                </a:solidFill>
                <a:latin typeface="Calibri" panose="020F0502020204030204" pitchFamily="34" charset="0"/>
                <a:cs typeface="Calibri" panose="020F0502020204030204" pitchFamily="34" charset="0"/>
              </a:rPr>
              <a:t>&gt;</a:t>
            </a:r>
            <a:r>
              <a:rPr lang="en-US" sz="1500" b="1" dirty="0">
                <a:solidFill>
                  <a:schemeClr val="tx1">
                    <a:lumMod val="85000"/>
                    <a:lumOff val="15000"/>
                  </a:schemeClr>
                </a:solidFill>
                <a:latin typeface="Calibri" panose="020F0502020204030204" pitchFamily="34" charset="0"/>
                <a:cs typeface="Calibri" panose="020F0502020204030204" pitchFamily="34" charset="0"/>
              </a:rPr>
              <a:t/>
            </a:r>
            <a:br>
              <a:rPr lang="en-US" sz="1500" b="1" dirty="0">
                <a:solidFill>
                  <a:schemeClr val="tx1">
                    <a:lumMod val="85000"/>
                    <a:lumOff val="15000"/>
                  </a:schemeClr>
                </a:solidFill>
                <a:latin typeface="Calibri" panose="020F0502020204030204" pitchFamily="34" charset="0"/>
                <a:cs typeface="Calibri" panose="020F0502020204030204" pitchFamily="34" charset="0"/>
              </a:rPr>
            </a:br>
            <a:r>
              <a:rPr lang="en-US" sz="1500" b="1" dirty="0">
                <a:solidFill>
                  <a:schemeClr val="tx1">
                    <a:lumMod val="85000"/>
                    <a:lumOff val="15000"/>
                  </a:schemeClr>
                </a:solidFill>
                <a:latin typeface="Calibri" panose="020F0502020204030204" pitchFamily="34" charset="0"/>
                <a:cs typeface="Calibri" panose="020F0502020204030204" pitchFamily="34" charset="0"/>
              </a:rPr>
              <a:t>Date:</a:t>
            </a:r>
            <a:r>
              <a:rPr lang="en-US" sz="1500" dirty="0">
                <a:solidFill>
                  <a:schemeClr val="tx1">
                    <a:lumMod val="85000"/>
                    <a:lumOff val="15000"/>
                  </a:schemeClr>
                </a:solidFill>
                <a:latin typeface="Calibri" panose="020F0502020204030204" pitchFamily="34" charset="0"/>
                <a:cs typeface="Calibri" panose="020F0502020204030204" pitchFamily="34" charset="0"/>
              </a:rPr>
              <a:t> September 19, 2017 at 9:12:37 AM PDT</a:t>
            </a:r>
            <a:r>
              <a:rPr lang="en-US" sz="1500" b="1" dirty="0">
                <a:solidFill>
                  <a:schemeClr val="tx1">
                    <a:lumMod val="85000"/>
                    <a:lumOff val="15000"/>
                  </a:schemeClr>
                </a:solidFill>
                <a:latin typeface="Calibri" panose="020F0502020204030204" pitchFamily="34" charset="0"/>
                <a:cs typeface="Calibri" panose="020F0502020204030204" pitchFamily="34" charset="0"/>
              </a:rPr>
              <a:t/>
            </a:r>
            <a:br>
              <a:rPr lang="en-US" sz="1500" b="1" dirty="0">
                <a:solidFill>
                  <a:schemeClr val="tx1">
                    <a:lumMod val="85000"/>
                    <a:lumOff val="15000"/>
                  </a:schemeClr>
                </a:solidFill>
                <a:latin typeface="Calibri" panose="020F0502020204030204" pitchFamily="34" charset="0"/>
                <a:cs typeface="Calibri" panose="020F0502020204030204" pitchFamily="34" charset="0"/>
              </a:rPr>
            </a:br>
            <a:r>
              <a:rPr lang="en-US" sz="1500" b="1" dirty="0">
                <a:solidFill>
                  <a:schemeClr val="tx1">
                    <a:lumMod val="85000"/>
                    <a:lumOff val="15000"/>
                  </a:schemeClr>
                </a:solidFill>
                <a:latin typeface="Calibri" panose="020F0502020204030204" pitchFamily="34" charset="0"/>
                <a:cs typeface="Calibri" panose="020F0502020204030204" pitchFamily="34" charset="0"/>
              </a:rPr>
              <a:t>To:</a:t>
            </a:r>
            <a:br>
              <a:rPr lang="en-US" sz="1500" b="1" dirty="0">
                <a:solidFill>
                  <a:schemeClr val="tx1">
                    <a:lumMod val="85000"/>
                    <a:lumOff val="15000"/>
                  </a:schemeClr>
                </a:solidFill>
                <a:latin typeface="Calibri" panose="020F0502020204030204" pitchFamily="34" charset="0"/>
                <a:cs typeface="Calibri" panose="020F0502020204030204" pitchFamily="34" charset="0"/>
              </a:rPr>
            </a:br>
            <a:r>
              <a:rPr lang="en-US" sz="1500" b="1" dirty="0">
                <a:solidFill>
                  <a:schemeClr val="tx1">
                    <a:lumMod val="85000"/>
                    <a:lumOff val="15000"/>
                  </a:schemeClr>
                </a:solidFill>
                <a:latin typeface="Calibri" panose="020F0502020204030204" pitchFamily="34" charset="0"/>
                <a:cs typeface="Calibri" panose="020F0502020204030204" pitchFamily="34" charset="0"/>
              </a:rPr>
              <a:t>Subject:</a:t>
            </a:r>
            <a:r>
              <a:rPr lang="en-US" sz="1500" dirty="0">
                <a:solidFill>
                  <a:schemeClr val="tx1">
                    <a:lumMod val="85000"/>
                    <a:lumOff val="15000"/>
                  </a:schemeClr>
                </a:solidFill>
                <a:latin typeface="Calibri" panose="020F0502020204030204" pitchFamily="34" charset="0"/>
                <a:cs typeface="Calibri" panose="020F0502020204030204" pitchFamily="34" charset="0"/>
              </a:rPr>
              <a:t> </a:t>
            </a:r>
            <a:r>
              <a:rPr lang="en-US" sz="1500" b="1" dirty="0">
                <a:solidFill>
                  <a:schemeClr val="tx1">
                    <a:lumMod val="85000"/>
                    <a:lumOff val="15000"/>
                  </a:schemeClr>
                </a:solidFill>
                <a:latin typeface="Calibri" panose="020F0502020204030204" pitchFamily="34" charset="0"/>
                <a:cs typeface="Calibri" panose="020F0502020204030204" pitchFamily="34" charset="0"/>
              </a:rPr>
              <a:t>Reminder: Schlesinger v. Ticketmaster Settlement</a:t>
            </a:r>
            <a:br>
              <a:rPr lang="en-US" sz="1500" b="1" dirty="0">
                <a:solidFill>
                  <a:schemeClr val="tx1">
                    <a:lumMod val="85000"/>
                    <a:lumOff val="15000"/>
                  </a:schemeClr>
                </a:solidFill>
                <a:latin typeface="Calibri" panose="020F0502020204030204" pitchFamily="34" charset="0"/>
                <a:cs typeface="Calibri" panose="020F0502020204030204" pitchFamily="34" charset="0"/>
              </a:rPr>
            </a:br>
            <a:r>
              <a:rPr lang="en-US" sz="1500" b="1" dirty="0">
                <a:solidFill>
                  <a:schemeClr val="tx1">
                    <a:lumMod val="85000"/>
                    <a:lumOff val="15000"/>
                  </a:schemeClr>
                </a:solidFill>
                <a:latin typeface="Calibri" panose="020F0502020204030204" pitchFamily="34" charset="0"/>
                <a:cs typeface="Calibri" panose="020F0502020204030204" pitchFamily="34" charset="0"/>
              </a:rPr>
              <a:t>Reply-To:</a:t>
            </a:r>
            <a:r>
              <a:rPr lang="en-US" sz="1500" dirty="0">
                <a:solidFill>
                  <a:schemeClr val="tx1">
                    <a:lumMod val="85000"/>
                    <a:lumOff val="15000"/>
                  </a:schemeClr>
                </a:solidFill>
                <a:latin typeface="Calibri" panose="020F0502020204030204" pitchFamily="34" charset="0"/>
                <a:cs typeface="Calibri" panose="020F0502020204030204" pitchFamily="34" charset="0"/>
              </a:rPr>
              <a:t> "Schlesinger v. Ticketmaster Settlement Administrator" &lt;</a:t>
            </a:r>
            <a:r>
              <a:rPr lang="en-US" sz="1500" u="sng" dirty="0">
                <a:solidFill>
                  <a:srgbClr val="0011FF"/>
                </a:solidFill>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TicketFeeLitigation@tgcginc.com</a:t>
            </a:r>
            <a:r>
              <a:rPr lang="en-US" sz="1500" dirty="0">
                <a:solidFill>
                  <a:schemeClr val="tx1">
                    <a:lumMod val="85000"/>
                    <a:lumOff val="15000"/>
                  </a:schemeClr>
                </a:solidFill>
                <a:latin typeface="Calibri" panose="020F0502020204030204" pitchFamily="34" charset="0"/>
                <a:cs typeface="Calibri" panose="020F0502020204030204" pitchFamily="34" charset="0"/>
              </a:rPr>
              <a:t>&gt;</a:t>
            </a:r>
          </a:p>
          <a:p>
            <a:pPr marL="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 </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As a class member of the Schlesinger settlement, last year you were given discount codes and ticket vouchers to be used on Ticketmaster.</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Any unused codes and vouchers can be found</a:t>
            </a:r>
            <a:r>
              <a:rPr lang="en-US" sz="1500" dirty="0">
                <a:solidFill>
                  <a:srgbClr val="0011FF"/>
                </a:solidFill>
                <a:latin typeface="Calibri" panose="020F0502020204030204" pitchFamily="34" charset="0"/>
                <a:cs typeface="Calibri" panose="020F0502020204030204" pitchFamily="34" charset="0"/>
              </a:rPr>
              <a:t> </a:t>
            </a:r>
            <a:r>
              <a:rPr lang="en-US" sz="1500" u="sng" dirty="0">
                <a:solidFill>
                  <a:srgbClr val="0011FF"/>
                </a:solidFill>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here</a:t>
            </a:r>
            <a:r>
              <a:rPr lang="en-US" sz="1500" dirty="0">
                <a:solidFill>
                  <a:schemeClr val="tx1">
                    <a:lumMod val="85000"/>
                    <a:lumOff val="15000"/>
                  </a:schemeClr>
                </a:solidFill>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a:t>
            </a:r>
            <a:r>
              <a:rPr lang="en-US" sz="1500" dirty="0">
                <a:solidFill>
                  <a:schemeClr val="tx1">
                    <a:lumMod val="85000"/>
                    <a:lumOff val="15000"/>
                  </a:schemeClr>
                </a:solidFill>
                <a:latin typeface="Calibri" panose="020F0502020204030204" pitchFamily="34" charset="0"/>
                <a:cs typeface="Calibri" panose="020F0502020204030204" pitchFamily="34" charset="0"/>
              </a:rPr>
              <a:t> Note that your Live Nation login and password is the same as your Ticketmaster login and password.</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Discount codes can be applied toward a future ticket purchase or UPS ticket delivery Redeem codes on </a:t>
            </a:r>
            <a:r>
              <a:rPr lang="en-US" sz="1500" u="sng" dirty="0">
                <a:solidFill>
                  <a:srgbClr val="0011FF"/>
                </a:solidFill>
                <a:latin typeface="Calibri" panose="020F0502020204030204" pitchFamily="34" charset="0"/>
                <a:cs typeface="Calibri" panose="020F0502020204030204" pitchFamily="34" charset="0"/>
                <a:hlinkClick r:id="rId5">
                  <a:extLst>
                    <a:ext uri="{A12FA001-AC4F-418D-AE19-62706E023703}">
                      <ahyp:hlinkClr xmlns="" xmlns:ahyp="http://schemas.microsoft.com/office/drawing/2018/hyperlinkcolor" val="tx"/>
                    </a:ext>
                  </a:extLst>
                </a:hlinkClick>
              </a:rPr>
              <a:t>Ticketmaster.com</a:t>
            </a:r>
            <a:r>
              <a:rPr lang="en-US" sz="1500" dirty="0">
                <a:solidFill>
                  <a:schemeClr val="tx1">
                    <a:lumMod val="85000"/>
                    <a:lumOff val="15000"/>
                  </a:schemeClr>
                </a:solidFill>
                <a:latin typeface="Calibri" panose="020F0502020204030204" pitchFamily="34" charset="0"/>
                <a:cs typeface="Calibri" panose="020F0502020204030204" pitchFamily="34" charset="0"/>
              </a:rPr>
              <a:t>.</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Ticket vouchers may potentially be redeemed for general admission tickets at select Live Nation events. While ticket voucher redemption is complete for 2017, you can sign up </a:t>
            </a:r>
            <a:r>
              <a:rPr lang="en-US" sz="1500" u="sng" dirty="0">
                <a:solidFill>
                  <a:srgbClr val="0011FF"/>
                </a:solidFill>
                <a:latin typeface="Calibri" panose="020F0502020204030204" pitchFamily="34" charset="0"/>
                <a:cs typeface="Calibri" panose="020F0502020204030204" pitchFamily="34" charset="0"/>
                <a:hlinkClick r:id="rId6">
                  <a:extLst>
                    <a:ext uri="{A12FA001-AC4F-418D-AE19-62706E023703}">
                      <ahyp:hlinkClr xmlns="" xmlns:ahyp="http://schemas.microsoft.com/office/drawing/2018/hyperlinkcolor" val="tx"/>
                    </a:ext>
                  </a:extLst>
                </a:hlinkClick>
              </a:rPr>
              <a:t>here</a:t>
            </a:r>
            <a:r>
              <a:rPr lang="en-US" sz="1500" dirty="0">
                <a:solidFill>
                  <a:schemeClr val="tx1">
                    <a:lumMod val="85000"/>
                    <a:lumOff val="15000"/>
                  </a:schemeClr>
                </a:solidFill>
                <a:latin typeface="Calibri" panose="020F0502020204030204" pitchFamily="34" charset="0"/>
                <a:cs typeface="Calibri" panose="020F0502020204030204" pitchFamily="34" charset="0"/>
              </a:rPr>
              <a:t> to receive periodic notifications by email when eligible events are made available. </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For more information regarding the settlement, visit </a:t>
            </a:r>
            <a:r>
              <a:rPr lang="en-US" sz="1500" u="sng" dirty="0">
                <a:solidFill>
                  <a:srgbClr val="0011FF"/>
                </a:solidFill>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rPr>
              <a:t>www.ticketfeelitigation.com</a:t>
            </a:r>
            <a:r>
              <a:rPr lang="en-US" sz="1500" dirty="0">
                <a:solidFill>
                  <a:schemeClr val="tx1">
                    <a:lumMod val="85000"/>
                    <a:lumOff val="15000"/>
                  </a:schemeClr>
                </a:solidFill>
                <a:latin typeface="Calibri" panose="020F0502020204030204" pitchFamily="34" charset="0"/>
                <a:cs typeface="Calibri" panose="020F0502020204030204" pitchFamily="34" charset="0"/>
              </a:rPr>
              <a:t>.</a:t>
            </a:r>
          </a:p>
          <a:p>
            <a:pPr marL="114300" indent="0">
              <a:buNone/>
            </a:pPr>
            <a:r>
              <a:rPr lang="en-US" sz="1500" dirty="0">
                <a:solidFill>
                  <a:schemeClr val="tx1">
                    <a:lumMod val="85000"/>
                    <a:lumOff val="15000"/>
                  </a:schemeClr>
                </a:solidFill>
                <a:latin typeface="Calibri" panose="020F0502020204030204" pitchFamily="34" charset="0"/>
                <a:cs typeface="Calibri" panose="020F0502020204030204" pitchFamily="34" charset="0"/>
              </a:rPr>
              <a:t>If you wish to UNSUBSCRIBE from future email messages from the Settlement Administrator with regard to this Settlement, please click on this</a:t>
            </a:r>
            <a:r>
              <a:rPr lang="en-US" sz="1500" dirty="0">
                <a:solidFill>
                  <a:srgbClr val="0011FF"/>
                </a:solidFill>
                <a:latin typeface="Calibri" panose="020F0502020204030204" pitchFamily="34" charset="0"/>
                <a:cs typeface="Calibri" panose="020F0502020204030204" pitchFamily="34" charset="0"/>
              </a:rPr>
              <a:t> </a:t>
            </a:r>
            <a:r>
              <a:rPr lang="en-US" sz="1500" u="sng" dirty="0">
                <a:solidFill>
                  <a:srgbClr val="0011FF"/>
                </a:solidFill>
                <a:latin typeface="Calibri" panose="020F0502020204030204" pitchFamily="34" charset="0"/>
                <a:cs typeface="Calibri" panose="020F0502020204030204" pitchFamily="34" charset="0"/>
                <a:hlinkClick r:id="rId8">
                  <a:extLst>
                    <a:ext uri="{A12FA001-AC4F-418D-AE19-62706E023703}">
                      <ahyp:hlinkClr xmlns="" xmlns:ahyp="http://schemas.microsoft.com/office/drawing/2018/hyperlinkcolor" val="tx"/>
                    </a:ext>
                  </a:extLst>
                </a:hlinkClick>
              </a:rPr>
              <a:t>link</a:t>
            </a:r>
            <a:r>
              <a:rPr lang="en-US" sz="1500" dirty="0">
                <a:solidFill>
                  <a:schemeClr val="tx1">
                    <a:lumMod val="85000"/>
                    <a:lumOff val="15000"/>
                  </a:schemeClr>
                </a:solidFill>
                <a:latin typeface="Calibri" panose="020F0502020204030204" pitchFamily="34" charset="0"/>
                <a:cs typeface="Calibri" panose="020F0502020204030204" pitchFamily="34" charset="0"/>
              </a:rPr>
              <a:t>.</a:t>
            </a:r>
          </a:p>
          <a:p>
            <a:endParaRPr lang="en-US" sz="1500" dirty="0">
              <a:solidFill>
                <a:schemeClr val="tx1">
                  <a:lumMod val="85000"/>
                  <a:lumOff val="15000"/>
                </a:schemeClr>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772AB5E7-C0E4-6A4C-9D12-BA43CE58B30B}"/>
              </a:ext>
            </a:extLst>
          </p:cNvPr>
          <p:cNvSpPr/>
          <p:nvPr/>
        </p:nvSpPr>
        <p:spPr>
          <a:xfrm>
            <a:off x="914400" y="2438400"/>
            <a:ext cx="5105400" cy="1524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69080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Tensions to Consider	</a:t>
            </a:r>
          </a:p>
        </p:txBody>
      </p:sp>
      <p:sp>
        <p:nvSpPr>
          <p:cNvPr id="11267" name="Content Placeholder 2"/>
          <p:cNvSpPr>
            <a:spLocks noGrp="1" noChangeArrowheads="1"/>
          </p:cNvSpPr>
          <p:nvPr>
            <p:ph idx="1"/>
          </p:nvPr>
        </p:nvSpPr>
        <p:spPr>
          <a:xfrm>
            <a:off x="457200" y="1920240"/>
            <a:ext cx="8229600" cy="4572000"/>
          </a:xfrm>
        </p:spPr>
        <p:txBody>
          <a:bodyPr/>
          <a:lstStyle/>
          <a:p>
            <a:pPr>
              <a:buClr>
                <a:srgbClr val="1B436E"/>
              </a:buClr>
            </a:pPr>
            <a:r>
              <a:rPr lang="en-US" dirty="0">
                <a:solidFill>
                  <a:schemeClr val="tx1">
                    <a:lumMod val="75000"/>
                    <a:lumOff val="25000"/>
                  </a:schemeClr>
                </a:solidFill>
                <a:latin typeface="Calibri" panose="020F0502020204030204" pitchFamily="34" charset="0"/>
                <a:cs typeface="Calibri" panose="020F0502020204030204" pitchFamily="34" charset="0"/>
              </a:rPr>
              <a:t>Traditional Claims Administrators are reluctant to change approach without judicial encouragement</a:t>
            </a:r>
          </a:p>
          <a:p>
            <a:pPr>
              <a:buClr>
                <a:srgbClr val="1B436E"/>
              </a:buClr>
            </a:pPr>
            <a:r>
              <a:rPr lang="en-US" dirty="0">
                <a:solidFill>
                  <a:schemeClr val="tx1">
                    <a:lumMod val="75000"/>
                    <a:lumOff val="25000"/>
                  </a:schemeClr>
                </a:solidFill>
                <a:latin typeface="Calibri" panose="020F0502020204030204" pitchFamily="34" charset="0"/>
                <a:cs typeface="Calibri" panose="020F0502020204030204" pitchFamily="34" charset="0"/>
              </a:rPr>
              <a:t>Judicial Oversight might need to expand</a:t>
            </a:r>
          </a:p>
          <a:p>
            <a:pPr lvl="1">
              <a:buClr>
                <a:srgbClr val="1B436E"/>
              </a:buClr>
              <a:buFont typeface="System Font Regular"/>
              <a:buChar char="-"/>
            </a:pPr>
            <a:r>
              <a:rPr lang="en-US" dirty="0">
                <a:solidFill>
                  <a:schemeClr val="tx1">
                    <a:lumMod val="75000"/>
                    <a:lumOff val="25000"/>
                  </a:schemeClr>
                </a:solidFill>
                <a:latin typeface="Calibri" panose="020F0502020204030204" pitchFamily="34" charset="0"/>
                <a:cs typeface="Calibri" panose="020F0502020204030204" pitchFamily="34" charset="0"/>
              </a:rPr>
              <a:t>Review not just official notices but banner advertisements for clarity and effectiveness</a:t>
            </a:r>
          </a:p>
          <a:p>
            <a:pPr lvl="1">
              <a:buClr>
                <a:srgbClr val="1B436E"/>
              </a:buClr>
              <a:buFont typeface="System Font Regular"/>
              <a:buChar char="-"/>
            </a:pPr>
            <a:r>
              <a:rPr lang="en-US" dirty="0">
                <a:solidFill>
                  <a:schemeClr val="tx1">
                    <a:lumMod val="75000"/>
                    <a:lumOff val="25000"/>
                  </a:schemeClr>
                </a:solidFill>
                <a:latin typeface="Calibri" panose="020F0502020204030204" pitchFamily="34" charset="0"/>
                <a:cs typeface="Calibri" panose="020F0502020204030204" pitchFamily="34" charset="0"/>
              </a:rPr>
              <a:t>Website review</a:t>
            </a:r>
          </a:p>
          <a:p>
            <a:pPr lvl="1">
              <a:buClr>
                <a:srgbClr val="1B436E"/>
              </a:buClr>
              <a:buFont typeface="System Font Regular"/>
              <a:buChar char="-"/>
            </a:pPr>
            <a:r>
              <a:rPr lang="en-US" dirty="0">
                <a:solidFill>
                  <a:schemeClr val="tx1">
                    <a:lumMod val="75000"/>
                    <a:lumOff val="25000"/>
                  </a:schemeClr>
                </a:solidFill>
                <a:latin typeface="Calibri" panose="020F0502020204030204" pitchFamily="34" charset="0"/>
                <a:cs typeface="Calibri" panose="020F0502020204030204" pitchFamily="34" charset="0"/>
              </a:rPr>
              <a:t>Consider additional language options</a:t>
            </a:r>
          </a:p>
          <a:p>
            <a:pPr lvl="1">
              <a:buClr>
                <a:srgbClr val="1B436E"/>
              </a:buClr>
              <a:buFont typeface="System Font Regular"/>
              <a:buChar char="-"/>
            </a:pPr>
            <a:r>
              <a:rPr lang="en-US" dirty="0">
                <a:solidFill>
                  <a:schemeClr val="tx1">
                    <a:lumMod val="75000"/>
                    <a:lumOff val="25000"/>
                  </a:schemeClr>
                </a:solidFill>
                <a:latin typeface="Calibri" panose="020F0502020204030204" pitchFamily="34" charset="0"/>
                <a:cs typeface="Calibri" panose="020F0502020204030204" pitchFamily="34" charset="0"/>
              </a:rPr>
              <a:t>Increase claims period, objections, and opt-out periods to allow social media to help</a:t>
            </a:r>
          </a:p>
          <a:p>
            <a:pPr>
              <a:buClr>
                <a:srgbClr val="1B436E"/>
              </a:buClr>
            </a:pPr>
            <a:r>
              <a:rPr lang="en-US" dirty="0">
                <a:solidFill>
                  <a:schemeClr val="tx1">
                    <a:lumMod val="75000"/>
                    <a:lumOff val="25000"/>
                  </a:schemeClr>
                </a:solidFill>
                <a:latin typeface="Calibri" panose="020F0502020204030204" pitchFamily="34" charset="0"/>
                <a:cs typeface="Calibri" panose="020F0502020204030204" pitchFamily="34" charset="0"/>
              </a:rPr>
              <a:t>Privacy Concerns</a:t>
            </a:r>
          </a:p>
          <a:p>
            <a:pPr>
              <a:buClr>
                <a:srgbClr val="1B436E"/>
              </a:buClr>
            </a:pPr>
            <a:r>
              <a:rPr lang="en-US" dirty="0">
                <a:solidFill>
                  <a:schemeClr val="tx1">
                    <a:lumMod val="75000"/>
                    <a:lumOff val="25000"/>
                  </a:schemeClr>
                </a:solidFill>
                <a:latin typeface="Calibri" panose="020F0502020204030204" pitchFamily="34" charset="0"/>
                <a:cs typeface="Calibri" panose="020F0502020204030204" pitchFamily="34" charset="0"/>
              </a:rPr>
              <a:t>Security Concerns</a:t>
            </a:r>
          </a:p>
          <a:p>
            <a:pPr>
              <a:buClr>
                <a:srgbClr val="1B436E"/>
              </a:buClr>
            </a:pPr>
            <a:r>
              <a:rPr lang="en-US" dirty="0">
                <a:solidFill>
                  <a:schemeClr val="tx1">
                    <a:lumMod val="75000"/>
                    <a:lumOff val="25000"/>
                  </a:schemeClr>
                </a:solidFill>
                <a:latin typeface="Calibri" panose="020F0502020204030204" pitchFamily="34" charset="0"/>
                <a:cs typeface="Calibri" panose="020F0502020204030204" pitchFamily="34" charset="0"/>
              </a:rPr>
              <a:t>Lack of Much Precedent</a:t>
            </a:r>
          </a:p>
        </p:txBody>
      </p:sp>
    </p:spTree>
    <p:extLst>
      <p:ext uri="{BB962C8B-B14F-4D97-AF65-F5344CB8AC3E}">
        <p14:creationId xmlns:p14="http://schemas.microsoft.com/office/powerpoint/2010/main" val="1044630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EAC72346-C20B-4648-BD1A-F9AE3349D507}"/>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20885"/>
          <a:stretch/>
        </p:blipFill>
        <p:spPr bwMode="auto">
          <a:xfrm>
            <a:off x="425450" y="1889606"/>
            <a:ext cx="4099436" cy="277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Personal Experience as Class Member</a:t>
            </a:r>
          </a:p>
        </p:txBody>
      </p:sp>
      <p:sp>
        <p:nvSpPr>
          <p:cNvPr id="11267" name="Content Placeholder 2"/>
          <p:cNvSpPr>
            <a:spLocks noGrp="1" noChangeArrowheads="1"/>
          </p:cNvSpPr>
          <p:nvPr>
            <p:ph idx="1"/>
          </p:nvPr>
        </p:nvSpPr>
        <p:spPr>
          <a:xfrm>
            <a:off x="5181600" y="1963972"/>
            <a:ext cx="3657600" cy="4572000"/>
          </a:xfrm>
        </p:spPr>
        <p:txBody>
          <a:bodyPr/>
          <a:lstStyle/>
          <a:p>
            <a:pPr marL="114300" indent="0">
              <a:buNone/>
            </a:pPr>
            <a:r>
              <a:rPr lang="en-US" dirty="0">
                <a:solidFill>
                  <a:schemeClr val="tx1">
                    <a:lumMod val="75000"/>
                    <a:lumOff val="25000"/>
                  </a:schemeClr>
                </a:solidFill>
                <a:latin typeface="Calibri" panose="020F0502020204030204" pitchFamily="34" charset="0"/>
                <a:cs typeface="Calibri" panose="020F0502020204030204" pitchFamily="34" charset="0"/>
              </a:rPr>
              <a:t>Accessing the log-in page does not notify users that they have any active vouchers.</a:t>
            </a:r>
          </a:p>
          <a:p>
            <a:pPr marL="114300" indent="0">
              <a:buNone/>
            </a:pPr>
            <a:r>
              <a:rPr lang="en-US" dirty="0">
                <a:solidFill>
                  <a:schemeClr val="tx1">
                    <a:lumMod val="75000"/>
                    <a:lumOff val="25000"/>
                  </a:schemeClr>
                </a:solidFill>
                <a:latin typeface="Calibri" panose="020F0502020204030204" pitchFamily="34" charset="0"/>
                <a:cs typeface="Calibri" panose="020F0502020204030204" pitchFamily="34" charset="0"/>
              </a:rPr>
              <a:t>Rather, the user must already know they have active vouchers to prompt them into clicking on the link.</a:t>
            </a:r>
          </a:p>
        </p:txBody>
      </p:sp>
      <p:sp>
        <p:nvSpPr>
          <p:cNvPr id="7" name="Rectangle 6">
            <a:extLst>
              <a:ext uri="{FF2B5EF4-FFF2-40B4-BE49-F238E27FC236}">
                <a16:creationId xmlns:a16="http://schemas.microsoft.com/office/drawing/2014/main" xmlns="" id="{03A8B4CD-6D02-D245-99CE-FB9FDEAABB39}"/>
              </a:ext>
            </a:extLst>
          </p:cNvPr>
          <p:cNvSpPr/>
          <p:nvPr/>
        </p:nvSpPr>
        <p:spPr>
          <a:xfrm>
            <a:off x="533400" y="3962400"/>
            <a:ext cx="1066800" cy="575145"/>
          </a:xfrm>
          <a:prstGeom prst="rect">
            <a:avLst/>
          </a:prstGeom>
          <a:solidFill>
            <a:srgbClr val="FFFF00">
              <a:alpha val="37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xmlns="" id="{FE9F12AE-7654-1448-80B1-80E0117BE9C9}"/>
              </a:ext>
            </a:extLst>
          </p:cNvPr>
          <p:cNvCxnSpPr>
            <a:cxnSpLocks/>
          </p:cNvCxnSpPr>
          <p:nvPr/>
        </p:nvCxnSpPr>
        <p:spPr>
          <a:xfrm>
            <a:off x="1600200" y="3962400"/>
            <a:ext cx="3446504" cy="4018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E55C518-74B0-FA41-B7AA-C256653AE6F7}"/>
              </a:ext>
            </a:extLst>
          </p:cNvPr>
          <p:cNvCxnSpPr>
            <a:cxnSpLocks/>
          </p:cNvCxnSpPr>
          <p:nvPr/>
        </p:nvCxnSpPr>
        <p:spPr>
          <a:xfrm>
            <a:off x="533400" y="3962400"/>
            <a:ext cx="755555" cy="40187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A61AA87-E684-A545-A88F-52E656363F10}"/>
              </a:ext>
            </a:extLst>
          </p:cNvPr>
          <p:cNvCxnSpPr>
            <a:cxnSpLocks/>
          </p:cNvCxnSpPr>
          <p:nvPr/>
        </p:nvCxnSpPr>
        <p:spPr>
          <a:xfrm>
            <a:off x="533400" y="4537545"/>
            <a:ext cx="755555" cy="2025425"/>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xmlns="" id="{FF5EE5B4-5C88-E442-B47C-9C5066A502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0" t="75960" r="79230" b="4432"/>
          <a:stretch/>
        </p:blipFill>
        <p:spPr bwMode="auto">
          <a:xfrm>
            <a:off x="1288955" y="4364272"/>
            <a:ext cx="3757749" cy="219869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2951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Personal Experience as Class Member</a:t>
            </a:r>
          </a:p>
        </p:txBody>
      </p:sp>
      <p:pic>
        <p:nvPicPr>
          <p:cNvPr id="9" name="Picture 2">
            <a:extLst>
              <a:ext uri="{FF2B5EF4-FFF2-40B4-BE49-F238E27FC236}">
                <a16:creationId xmlns:a16="http://schemas.microsoft.com/office/drawing/2014/main" xmlns="" id="{77E6948C-ECF1-F640-B5F3-E920D0B6E631}"/>
              </a:ext>
            </a:extLst>
          </p:cNvPr>
          <p:cNvPicPr>
            <a:picLocks noChangeAspect="1" noChangeArrowheads="1"/>
          </p:cNvPicPr>
          <p:nvPr/>
        </p:nvPicPr>
        <p:blipFill rotWithShape="1">
          <a:blip r:embed="rId3">
            <a:alphaModFix amt="57000"/>
            <a:extLst>
              <a:ext uri="{28A0092B-C50C-407E-A947-70E740481C1C}">
                <a14:useLocalDpi xmlns:a14="http://schemas.microsoft.com/office/drawing/2010/main" val="0"/>
              </a:ext>
            </a:extLst>
          </a:blip>
          <a:srcRect r="25462"/>
          <a:stretch/>
        </p:blipFill>
        <p:spPr bwMode="auto">
          <a:xfrm>
            <a:off x="381000" y="2286000"/>
            <a:ext cx="2144534" cy="3276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a:extLst>
              <a:ext uri="{FF2B5EF4-FFF2-40B4-BE49-F238E27FC236}">
                <a16:creationId xmlns:a16="http://schemas.microsoft.com/office/drawing/2014/main" xmlns="" id="{8F592503-CAB5-174F-BA58-735CA0D81B09}"/>
              </a:ext>
            </a:extLst>
          </p:cNvPr>
          <p:cNvSpPr/>
          <p:nvPr/>
        </p:nvSpPr>
        <p:spPr>
          <a:xfrm>
            <a:off x="304800" y="2590800"/>
            <a:ext cx="2296934" cy="1066800"/>
          </a:xfrm>
          <a:prstGeom prst="rect">
            <a:avLst/>
          </a:prstGeom>
          <a:solidFill>
            <a:srgbClr val="FFFF00">
              <a:alpha val="27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xmlns="" id="{E56396D0-2AB6-1B48-A97F-3539F5DC9136}"/>
              </a:ext>
            </a:extLst>
          </p:cNvPr>
          <p:cNvCxnSpPr>
            <a:cxnSpLocks/>
          </p:cNvCxnSpPr>
          <p:nvPr/>
        </p:nvCxnSpPr>
        <p:spPr>
          <a:xfrm flipV="1">
            <a:off x="304800" y="1828800"/>
            <a:ext cx="2514600" cy="76200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ACCDF16-3709-394F-9239-5130CC968F20}"/>
              </a:ext>
            </a:extLst>
          </p:cNvPr>
          <p:cNvCxnSpPr>
            <a:cxnSpLocks/>
          </p:cNvCxnSpPr>
          <p:nvPr/>
        </p:nvCxnSpPr>
        <p:spPr>
          <a:xfrm flipV="1">
            <a:off x="2610394" y="1828800"/>
            <a:ext cx="6183086" cy="76200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6563282-6803-0E4F-9D85-53816792194F}"/>
              </a:ext>
            </a:extLst>
          </p:cNvPr>
          <p:cNvCxnSpPr>
            <a:cxnSpLocks/>
          </p:cNvCxnSpPr>
          <p:nvPr/>
        </p:nvCxnSpPr>
        <p:spPr>
          <a:xfrm>
            <a:off x="304800" y="3655423"/>
            <a:ext cx="2514600" cy="2821577"/>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A3C21A7A-EF19-494B-829A-0DED4EB29FE9}"/>
              </a:ext>
            </a:extLst>
          </p:cNvPr>
          <p:cNvCxnSpPr>
            <a:cxnSpLocks/>
          </p:cNvCxnSpPr>
          <p:nvPr/>
        </p:nvCxnSpPr>
        <p:spPr>
          <a:xfrm>
            <a:off x="2610394" y="3655423"/>
            <a:ext cx="6183086" cy="2821577"/>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95CA40BA-A718-5846-A107-07BF0A0B2858}"/>
              </a:ext>
            </a:extLst>
          </p:cNvPr>
          <p:cNvSpPr/>
          <p:nvPr/>
        </p:nvSpPr>
        <p:spPr>
          <a:xfrm>
            <a:off x="2819400" y="1828800"/>
            <a:ext cx="5974080" cy="4648200"/>
          </a:xfrm>
          <a:prstGeom prst="rect">
            <a:avLst/>
          </a:prstGeom>
          <a:solidFill>
            <a:schemeClr val="bg1"/>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95CCF27-969F-9D49-B3F9-4F4954C5D16E}"/>
              </a:ext>
            </a:extLst>
          </p:cNvPr>
          <p:cNvSpPr/>
          <p:nvPr/>
        </p:nvSpPr>
        <p:spPr>
          <a:xfrm>
            <a:off x="2895600" y="1920240"/>
            <a:ext cx="5897880" cy="4401205"/>
          </a:xfrm>
          <a:prstGeom prst="rect">
            <a:avLst/>
          </a:prstGeom>
        </p:spPr>
        <p:txBody>
          <a:bodyPr wrap="square">
            <a:spAutoFit/>
          </a:bodyPr>
          <a:lstStyle/>
          <a:p>
            <a:r>
              <a:rPr lang="en-US" sz="1400" dirty="0">
                <a:solidFill>
                  <a:schemeClr val="tx1">
                    <a:lumMod val="75000"/>
                    <a:lumOff val="25000"/>
                  </a:schemeClr>
                </a:solidFill>
                <a:latin typeface="Calibri" panose="020F0502020204030204" pitchFamily="34" charset="0"/>
                <a:cs typeface="Calibri" panose="020F0502020204030204" pitchFamily="34" charset="0"/>
              </a:rPr>
              <a:t>The settlement class generally includes all consumers who purchased tickets on Ticketmaster.com between October 21, 1999, and February 27, 2013 (the "class period").</a:t>
            </a:r>
          </a:p>
          <a:p>
            <a:r>
              <a:rPr lang="en-US" sz="1400" dirty="0">
                <a:solidFill>
                  <a:schemeClr val="tx1">
                    <a:lumMod val="75000"/>
                    <a:lumOff val="25000"/>
                  </a:schemeClr>
                </a:solidFill>
                <a:latin typeface="Calibri" panose="020F0502020204030204" pitchFamily="34" charset="0"/>
                <a:cs typeface="Calibri" panose="020F0502020204030204" pitchFamily="34" charset="0"/>
              </a:rPr>
              <a:t>As part of the Schlesinger v. Ticketmaster settlement, Ticketmaster agreed to provide:</a:t>
            </a:r>
          </a:p>
          <a:p>
            <a:pPr marL="342900" indent="-342900">
              <a:buAutoNum type="arabicPeriod"/>
            </a:pPr>
            <a:r>
              <a:rPr lang="en-US" sz="1400" dirty="0">
                <a:solidFill>
                  <a:schemeClr val="tx1">
                    <a:lumMod val="75000"/>
                    <a:lumOff val="25000"/>
                  </a:schemeClr>
                </a:solidFill>
                <a:latin typeface="Calibri" panose="020F0502020204030204" pitchFamily="34" charset="0"/>
                <a:cs typeface="Calibri" panose="020F0502020204030204" pitchFamily="34" charset="0"/>
              </a:rPr>
              <a:t>To each class member, </a:t>
            </a:r>
            <a:r>
              <a:rPr lang="en-US" sz="1400" b="1" dirty="0">
                <a:solidFill>
                  <a:schemeClr val="tx1">
                    <a:lumMod val="75000"/>
                    <a:lumOff val="25000"/>
                  </a:schemeClr>
                </a:solidFill>
                <a:latin typeface="Calibri" panose="020F0502020204030204" pitchFamily="34" charset="0"/>
                <a:cs typeface="Calibri" panose="020F0502020204030204" pitchFamily="34" charset="0"/>
              </a:rPr>
              <a:t>one discount code </a:t>
            </a:r>
            <a:r>
              <a:rPr lang="en-US" sz="1400" dirty="0">
                <a:solidFill>
                  <a:schemeClr val="tx1">
                    <a:lumMod val="75000"/>
                    <a:lumOff val="25000"/>
                  </a:schemeClr>
                </a:solidFill>
                <a:latin typeface="Calibri" panose="020F0502020204030204" pitchFamily="34" charset="0"/>
                <a:cs typeface="Calibri" panose="020F0502020204030204" pitchFamily="34" charset="0"/>
              </a:rPr>
              <a:t>(worth $2.25 off a future purchase of primary tickets) for every purchase made on </a:t>
            </a:r>
            <a:r>
              <a:rPr lang="en-US" sz="1400" dirty="0" err="1">
                <a:solidFill>
                  <a:schemeClr val="tx1">
                    <a:lumMod val="75000"/>
                    <a:lumOff val="25000"/>
                  </a:schemeClr>
                </a:solidFill>
                <a:latin typeface="Calibri" panose="020F0502020204030204" pitchFamily="34" charset="0"/>
                <a:cs typeface="Calibri" panose="020F0502020204030204" pitchFamily="34" charset="0"/>
              </a:rPr>
              <a:t>Ticketmaster.com</a:t>
            </a:r>
            <a:r>
              <a:rPr lang="en-US" sz="1400" dirty="0">
                <a:solidFill>
                  <a:schemeClr val="tx1">
                    <a:lumMod val="75000"/>
                    <a:lumOff val="25000"/>
                  </a:schemeClr>
                </a:solidFill>
                <a:latin typeface="Calibri" panose="020F0502020204030204" pitchFamily="34" charset="0"/>
                <a:cs typeface="Calibri" panose="020F0502020204030204" pitchFamily="34" charset="0"/>
              </a:rPr>
              <a:t> during the class period, up to 17 discount codes per person.</a:t>
            </a:r>
          </a:p>
          <a:p>
            <a:pPr marL="342900" indent="-342900">
              <a:buFontTx/>
              <a:buAutoNum type="arabicPeriod"/>
            </a:pPr>
            <a:r>
              <a:rPr lang="en-US" sz="1400" dirty="0">
                <a:solidFill>
                  <a:schemeClr val="tx1">
                    <a:lumMod val="75000"/>
                    <a:lumOff val="25000"/>
                  </a:schemeClr>
                </a:solidFill>
                <a:latin typeface="Calibri" panose="020F0502020204030204" pitchFamily="34" charset="0"/>
                <a:cs typeface="Calibri" panose="020F0502020204030204" pitchFamily="34" charset="0"/>
              </a:rPr>
              <a:t>2. To class members who used UPS delivery during the class period, one $5 UPS discount code for every purchase made on </a:t>
            </a:r>
            <a:r>
              <a:rPr lang="en-US" sz="1400" dirty="0" err="1">
                <a:solidFill>
                  <a:schemeClr val="tx1">
                    <a:lumMod val="75000"/>
                    <a:lumOff val="25000"/>
                  </a:schemeClr>
                </a:solidFill>
                <a:latin typeface="Calibri" panose="020F0502020204030204" pitchFamily="34" charset="0"/>
                <a:cs typeface="Calibri" panose="020F0502020204030204" pitchFamily="34" charset="0"/>
              </a:rPr>
              <a:t>Ticketmaster.com</a:t>
            </a:r>
            <a:r>
              <a:rPr lang="en-US" sz="1400" dirty="0">
                <a:solidFill>
                  <a:schemeClr val="tx1">
                    <a:lumMod val="75000"/>
                    <a:lumOff val="25000"/>
                  </a:schemeClr>
                </a:solidFill>
                <a:latin typeface="Calibri" panose="020F0502020204030204" pitchFamily="34" charset="0"/>
                <a:cs typeface="Calibri" panose="020F0502020204030204" pitchFamily="34" charset="0"/>
              </a:rPr>
              <a:t> that included UPS delivery, again up to 17 UPS discount codes per person.</a:t>
            </a:r>
          </a:p>
          <a:p>
            <a:pPr marL="342900" indent="-342900">
              <a:buFontTx/>
              <a:buAutoNum type="arabicPeriod"/>
            </a:pPr>
            <a:r>
              <a:rPr lang="en-US" sz="1400" dirty="0">
                <a:solidFill>
                  <a:schemeClr val="tx1">
                    <a:lumMod val="75000"/>
                    <a:lumOff val="25000"/>
                  </a:schemeClr>
                </a:solidFill>
                <a:latin typeface="Calibri" panose="020F0502020204030204" pitchFamily="34" charset="0"/>
                <a:cs typeface="Calibri" panose="020F0502020204030204" pitchFamily="34" charset="0"/>
              </a:rPr>
              <a:t>3. To each class member, </a:t>
            </a:r>
            <a:r>
              <a:rPr lang="en-US" sz="1400" b="1" dirty="0">
                <a:solidFill>
                  <a:schemeClr val="tx1">
                    <a:lumMod val="75000"/>
                    <a:lumOff val="25000"/>
                  </a:schemeClr>
                </a:solidFill>
                <a:latin typeface="Calibri" panose="020F0502020204030204" pitchFamily="34" charset="0"/>
                <a:cs typeface="Calibri" panose="020F0502020204030204" pitchFamily="34" charset="0"/>
              </a:rPr>
              <a:t>one ticket voucher </a:t>
            </a:r>
            <a:r>
              <a:rPr lang="en-US" sz="1400" dirty="0">
                <a:solidFill>
                  <a:schemeClr val="tx1">
                    <a:lumMod val="75000"/>
                    <a:lumOff val="25000"/>
                  </a:schemeClr>
                </a:solidFill>
                <a:latin typeface="Calibri" panose="020F0502020204030204" pitchFamily="34" charset="0"/>
                <a:cs typeface="Calibri" panose="020F0502020204030204" pitchFamily="34" charset="0"/>
              </a:rPr>
              <a:t>(potentially redeemable for two eligible general admission tickets for select events at Live Nation owned or operated venues, subject to availability and limitations) for every purchase on </a:t>
            </a:r>
            <a:r>
              <a:rPr lang="en-US" sz="1400" dirty="0" err="1">
                <a:solidFill>
                  <a:schemeClr val="tx1">
                    <a:lumMod val="75000"/>
                    <a:lumOff val="25000"/>
                  </a:schemeClr>
                </a:solidFill>
                <a:latin typeface="Calibri" panose="020F0502020204030204" pitchFamily="34" charset="0"/>
                <a:cs typeface="Calibri" panose="020F0502020204030204" pitchFamily="34" charset="0"/>
              </a:rPr>
              <a:t>Ticketmaster.com</a:t>
            </a:r>
            <a:r>
              <a:rPr lang="en-US" sz="1400" dirty="0">
                <a:solidFill>
                  <a:schemeClr val="tx1">
                    <a:lumMod val="75000"/>
                    <a:lumOff val="25000"/>
                  </a:schemeClr>
                </a:solidFill>
                <a:latin typeface="Calibri" panose="020F0502020204030204" pitchFamily="34" charset="0"/>
                <a:cs typeface="Calibri" panose="020F0502020204030204" pitchFamily="34" charset="0"/>
              </a:rPr>
              <a:t> during the class period, up to 17 vouchers per person. The Settlement Agreement limits the value of vouchers that are to be redeemed in a given year. Please be aware that due to high demand and limited availability, we expect these tickets to be redeemed quickly.</a:t>
            </a:r>
          </a:p>
        </p:txBody>
      </p:sp>
    </p:spTree>
    <p:extLst>
      <p:ext uri="{BB962C8B-B14F-4D97-AF65-F5344CB8AC3E}">
        <p14:creationId xmlns:p14="http://schemas.microsoft.com/office/powerpoint/2010/main" val="1220497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a:bodyPr>
          <a:lstStyle/>
          <a:p>
            <a:pPr>
              <a:defRPr/>
            </a:pPr>
            <a:r>
              <a:rPr lang="en-US" sz="3200" cap="none" dirty="0">
                <a:solidFill>
                  <a:srgbClr val="1B436E"/>
                </a:solidFill>
              </a:rPr>
              <a:t>Personal Experience as Class Member</a:t>
            </a:r>
            <a:r>
              <a:rPr lang="en-US" sz="3200" i="1" cap="none" dirty="0">
                <a:solidFill>
                  <a:srgbClr val="1B436E"/>
                </a:solidFill>
              </a:rPr>
              <a:t> </a:t>
            </a:r>
            <a:r>
              <a:rPr lang="en-US" sz="2000" i="1" cap="none" dirty="0">
                <a:solidFill>
                  <a:srgbClr val="1B436E"/>
                </a:solidFill>
              </a:rPr>
              <a:t>cont’d</a:t>
            </a:r>
          </a:p>
        </p:txBody>
      </p:sp>
      <p:pic>
        <p:nvPicPr>
          <p:cNvPr id="5" name="Picture 2">
            <a:extLst>
              <a:ext uri="{FF2B5EF4-FFF2-40B4-BE49-F238E27FC236}">
                <a16:creationId xmlns:a16="http://schemas.microsoft.com/office/drawing/2014/main" xmlns="" id="{9E521322-F2AF-A440-821B-0C1D80923D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984664"/>
            <a:ext cx="1467792" cy="2349627"/>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2">
            <a:extLst>
              <a:ext uri="{FF2B5EF4-FFF2-40B4-BE49-F238E27FC236}">
                <a16:creationId xmlns:a16="http://schemas.microsoft.com/office/drawing/2014/main" xmlns="" id="{622A05F6-EC0B-9F44-BE58-B7ADA063DD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87" y="2460106"/>
            <a:ext cx="1467792" cy="2349627"/>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7" name="Picture 2">
            <a:extLst>
              <a:ext uri="{FF2B5EF4-FFF2-40B4-BE49-F238E27FC236}">
                <a16:creationId xmlns:a16="http://schemas.microsoft.com/office/drawing/2014/main" xmlns="" id="{23031D80-1E71-7F47-9C1C-ED4E92112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374" y="2935548"/>
            <a:ext cx="1467792" cy="2349627"/>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xmlns="" id="{76D6A6FD-EBCF-A044-BF91-B843CE8AE6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661" y="3410990"/>
            <a:ext cx="1467792" cy="2349627"/>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2">
            <a:extLst>
              <a:ext uri="{FF2B5EF4-FFF2-40B4-BE49-F238E27FC236}">
                <a16:creationId xmlns:a16="http://schemas.microsoft.com/office/drawing/2014/main" xmlns="" id="{33142888-4653-3547-856D-F9D85638CE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950" y="3886431"/>
            <a:ext cx="1467792" cy="2349627"/>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Rectangle 10">
            <a:extLst>
              <a:ext uri="{FF2B5EF4-FFF2-40B4-BE49-F238E27FC236}">
                <a16:creationId xmlns:a16="http://schemas.microsoft.com/office/drawing/2014/main" xmlns="" id="{EFD19208-7E37-EB4E-BDB0-292FBBFCFB3D}"/>
              </a:ext>
            </a:extLst>
          </p:cNvPr>
          <p:cNvSpPr/>
          <p:nvPr/>
        </p:nvSpPr>
        <p:spPr>
          <a:xfrm>
            <a:off x="3127208" y="1846826"/>
            <a:ext cx="5940592" cy="2554545"/>
          </a:xfrm>
          <a:prstGeom prst="rect">
            <a:avLst/>
          </a:prstGeom>
        </p:spPr>
        <p:txBody>
          <a:bodyPr wrap="square">
            <a:spAutoFit/>
          </a:bodyPr>
          <a:lstStyle/>
          <a:p>
            <a:r>
              <a:rPr lang="en-US" sz="2000" b="1" dirty="0">
                <a:solidFill>
                  <a:schemeClr val="tx1">
                    <a:lumMod val="75000"/>
                    <a:lumOff val="25000"/>
                  </a:schemeClr>
                </a:solidFill>
                <a:latin typeface="Calibri" panose="020F0502020204030204" pitchFamily="34" charset="0"/>
                <a:cs typeface="Calibri" panose="020F0502020204030204" pitchFamily="34" charset="0"/>
              </a:rPr>
              <a:t>Ticket Vouchers</a:t>
            </a:r>
            <a:r>
              <a:rPr lang="en-US" sz="2000" dirty="0">
                <a:solidFill>
                  <a:schemeClr val="tx1">
                    <a:lumMod val="75000"/>
                    <a:lumOff val="25000"/>
                  </a:schemeClr>
                </a:solidFill>
                <a:latin typeface="Calibri" panose="020F0502020204030204" pitchFamily="34" charset="0"/>
                <a:cs typeface="Calibri" panose="020F0502020204030204" pitchFamily="34" charset="0"/>
              </a:rPr>
              <a:t>: This voucher is potentially redeemable for two eligible general admission tickets for select events at Live Nation owned or operated venues, subject to availability and limitations. Tickets are available on a first-come, first-served [sic] basis. Each Ticket Voucher is valid for a single, one-time use. </a:t>
            </a:r>
          </a:p>
          <a:p>
            <a:r>
              <a:rPr lang="en-US" sz="2000" dirty="0">
                <a:solidFill>
                  <a:schemeClr val="tx1">
                    <a:lumMod val="75000"/>
                    <a:lumOff val="25000"/>
                  </a:schemeClr>
                </a:solidFill>
                <a:latin typeface="Calibri" panose="020F0502020204030204" pitchFamily="34" charset="0"/>
                <a:cs typeface="Calibri" panose="020F0502020204030204" pitchFamily="34" charset="0"/>
              </a:rPr>
              <a:t>For eligible events visit: http://settlement.livenation.com</a:t>
            </a:r>
          </a:p>
        </p:txBody>
      </p:sp>
      <p:sp>
        <p:nvSpPr>
          <p:cNvPr id="15" name="Rectangle 14">
            <a:extLst>
              <a:ext uri="{FF2B5EF4-FFF2-40B4-BE49-F238E27FC236}">
                <a16:creationId xmlns:a16="http://schemas.microsoft.com/office/drawing/2014/main" xmlns="" id="{92F78AF5-67B1-D84E-A2B0-4345EAEF00B9}"/>
              </a:ext>
            </a:extLst>
          </p:cNvPr>
          <p:cNvSpPr/>
          <p:nvPr/>
        </p:nvSpPr>
        <p:spPr>
          <a:xfrm>
            <a:off x="3124200" y="4504787"/>
            <a:ext cx="5714999" cy="1938992"/>
          </a:xfrm>
          <a:prstGeom prst="rect">
            <a:avLst/>
          </a:prstGeom>
        </p:spPr>
        <p:txBody>
          <a:bodyPr wrap="square">
            <a:spAutoFit/>
          </a:bodyPr>
          <a:lstStyle/>
          <a:p>
            <a:r>
              <a:rPr lang="en-US" sz="2000" b="1" dirty="0">
                <a:solidFill>
                  <a:schemeClr val="tx1">
                    <a:lumMod val="75000"/>
                    <a:lumOff val="25000"/>
                  </a:schemeClr>
                </a:solidFill>
                <a:latin typeface="Calibri" panose="020F0502020204030204" pitchFamily="34" charset="0"/>
                <a:cs typeface="Calibri" panose="020F0502020204030204" pitchFamily="34" charset="0"/>
              </a:rPr>
              <a:t>Discount Code </a:t>
            </a:r>
            <a:r>
              <a:rPr lang="en-US" sz="2000" dirty="0">
                <a:solidFill>
                  <a:schemeClr val="tx1">
                    <a:lumMod val="75000"/>
                    <a:lumOff val="25000"/>
                  </a:schemeClr>
                </a:solidFill>
                <a:latin typeface="Calibri" panose="020F0502020204030204" pitchFamily="34" charset="0"/>
                <a:cs typeface="Calibri" panose="020F0502020204030204" pitchFamily="34" charset="0"/>
              </a:rPr>
              <a:t>($2.25): This Discount Code can be applied toward a future ticket purchase on Ticketmaster.com for events in the United States. Discount Codes are redeemable for all events except MLB games &amp; those held at AEG venues. Each Discount Code is valid for a single, one-time use.</a:t>
            </a:r>
          </a:p>
        </p:txBody>
      </p:sp>
      <p:sp>
        <p:nvSpPr>
          <p:cNvPr id="3" name="Rectangle 2">
            <a:extLst>
              <a:ext uri="{FF2B5EF4-FFF2-40B4-BE49-F238E27FC236}">
                <a16:creationId xmlns:a16="http://schemas.microsoft.com/office/drawing/2014/main" xmlns="" id="{9C7C06D6-A6A0-5941-B97B-083949BAEF57}"/>
              </a:ext>
            </a:extLst>
          </p:cNvPr>
          <p:cNvSpPr/>
          <p:nvPr/>
        </p:nvSpPr>
        <p:spPr>
          <a:xfrm>
            <a:off x="1101950" y="3886431"/>
            <a:ext cx="1467792" cy="304569"/>
          </a:xfrm>
          <a:prstGeom prst="rect">
            <a:avLst/>
          </a:prstGeom>
          <a:solidFill>
            <a:srgbClr val="FFFF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E3967CB-4B6C-E64B-879A-D830474E3DF8}"/>
              </a:ext>
            </a:extLst>
          </p:cNvPr>
          <p:cNvSpPr/>
          <p:nvPr/>
        </p:nvSpPr>
        <p:spPr>
          <a:xfrm>
            <a:off x="1101950" y="5277625"/>
            <a:ext cx="1467792" cy="208775"/>
          </a:xfrm>
          <a:prstGeom prst="rect">
            <a:avLst/>
          </a:prstGeom>
          <a:solidFill>
            <a:srgbClr val="FFFF00">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C5D7588A-8B54-BB4F-886B-EC84450E6128}"/>
              </a:ext>
            </a:extLst>
          </p:cNvPr>
          <p:cNvCxnSpPr>
            <a:cxnSpLocks/>
          </p:cNvCxnSpPr>
          <p:nvPr/>
        </p:nvCxnSpPr>
        <p:spPr>
          <a:xfrm flipV="1">
            <a:off x="2188740" y="3654056"/>
            <a:ext cx="935460" cy="44545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76972131-3A8B-C349-ADA9-BC173AB3D31E}"/>
              </a:ext>
            </a:extLst>
          </p:cNvPr>
          <p:cNvCxnSpPr>
            <a:cxnSpLocks/>
          </p:cNvCxnSpPr>
          <p:nvPr/>
        </p:nvCxnSpPr>
        <p:spPr>
          <a:xfrm flipV="1">
            <a:off x="2271768" y="5285175"/>
            <a:ext cx="852432" cy="12502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5946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fontScale="90000"/>
          </a:bodyPr>
          <a:lstStyle/>
          <a:p>
            <a:pPr>
              <a:defRPr/>
            </a:pPr>
            <a:r>
              <a:rPr lang="en-US" cap="none" dirty="0">
                <a:solidFill>
                  <a:srgbClr val="1B436E"/>
                </a:solidFill>
              </a:rPr>
              <a:t>Electronic distribution may be cheaper and more effective</a:t>
            </a:r>
          </a:p>
        </p:txBody>
      </p:sp>
      <p:pic>
        <p:nvPicPr>
          <p:cNvPr id="4" name="Sipree_classaction_fina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4213" y="1752600"/>
            <a:ext cx="7775575" cy="4373563"/>
          </a:xfrm>
        </p:spPr>
      </p:pic>
    </p:spTree>
    <p:extLst>
      <p:ext uri="{BB962C8B-B14F-4D97-AF65-F5344CB8AC3E}">
        <p14:creationId xmlns:p14="http://schemas.microsoft.com/office/powerpoint/2010/main" val="2173582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cap="none" dirty="0" smtClean="0">
                <a:solidFill>
                  <a:srgbClr val="1B436E"/>
                </a:solidFill>
              </a:rPr>
              <a:t>More reports to the court on the effectiveness of the campaigns. </a:t>
            </a:r>
            <a:endParaRPr lang="en-US" dirty="0"/>
          </a:p>
        </p:txBody>
      </p:sp>
      <p:pic>
        <p:nvPicPr>
          <p:cNvPr id="3" name="Picture 2"/>
          <p:cNvPicPr>
            <a:picLocks noChangeAspect="1"/>
          </p:cNvPicPr>
          <p:nvPr/>
        </p:nvPicPr>
        <p:blipFill>
          <a:blip r:embed="rId3"/>
          <a:stretch>
            <a:fillRect/>
          </a:stretch>
        </p:blipFill>
        <p:spPr>
          <a:xfrm>
            <a:off x="2141537" y="1752600"/>
            <a:ext cx="4829175" cy="4712458"/>
          </a:xfrm>
          <a:prstGeom prst="rect">
            <a:avLst/>
          </a:prstGeom>
        </p:spPr>
      </p:pic>
    </p:spTree>
    <p:extLst>
      <p:ext uri="{BB962C8B-B14F-4D97-AF65-F5344CB8AC3E}">
        <p14:creationId xmlns:p14="http://schemas.microsoft.com/office/powerpoint/2010/main" val="517077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none" dirty="0">
                <a:solidFill>
                  <a:srgbClr val="1B436E"/>
                </a:solidFill>
              </a:rPr>
              <a:t>Notice Aggregators</a:t>
            </a:r>
          </a:p>
        </p:txBody>
      </p:sp>
      <p:sp>
        <p:nvSpPr>
          <p:cNvPr id="31749" name="Rectangle 5"/>
          <p:cNvSpPr>
            <a:spLocks noChangeArrowheads="1"/>
          </p:cNvSpPr>
          <p:nvPr/>
        </p:nvSpPr>
        <p:spPr bwMode="auto">
          <a:xfrm>
            <a:off x="425450" y="1881188"/>
            <a:ext cx="841375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400" dirty="0">
                <a:solidFill>
                  <a:srgbClr val="1B436E"/>
                </a:solidFill>
                <a:latin typeface="Calibri" panose="020F0502020204030204" pitchFamily="34" charset="0"/>
                <a:cs typeface="Calibri" panose="020F0502020204030204" pitchFamily="34" charset="0"/>
              </a:rPr>
              <a:t>“We tell you about </a:t>
            </a:r>
            <a:r>
              <a:rPr lang="en-US" altLang="en-US" sz="2400" b="1" dirty="0">
                <a:solidFill>
                  <a:srgbClr val="1B436E"/>
                </a:solidFill>
                <a:latin typeface="Calibri" panose="020F0502020204030204" pitchFamily="34" charset="0"/>
                <a:cs typeface="Calibri" panose="020F0502020204030204" pitchFamily="34" charset="0"/>
              </a:rPr>
              <a:t>cash</a:t>
            </a:r>
            <a:r>
              <a:rPr lang="en-US" altLang="en-US" sz="2400" dirty="0">
                <a:solidFill>
                  <a:srgbClr val="1B436E"/>
                </a:solidFill>
                <a:latin typeface="Calibri" panose="020F0502020204030204" pitchFamily="34" charset="0"/>
                <a:cs typeface="Calibri" panose="020F0502020204030204" pitchFamily="34" charset="0"/>
              </a:rPr>
              <a:t> you can </a:t>
            </a:r>
            <a:r>
              <a:rPr lang="en-US" altLang="en-US" sz="2400" b="1" dirty="0">
                <a:solidFill>
                  <a:srgbClr val="1B436E"/>
                </a:solidFill>
                <a:latin typeface="Calibri" panose="020F0502020204030204" pitchFamily="34" charset="0"/>
                <a:cs typeface="Calibri" panose="020F0502020204030204" pitchFamily="34" charset="0"/>
              </a:rPr>
              <a:t>claim</a:t>
            </a:r>
            <a:r>
              <a:rPr lang="en-US" altLang="en-US" sz="2400" dirty="0">
                <a:solidFill>
                  <a:srgbClr val="1B436E"/>
                </a:solidFill>
                <a:latin typeface="Calibri" panose="020F0502020204030204" pitchFamily="34" charset="0"/>
                <a:cs typeface="Calibri" panose="020F0502020204030204" pitchFamily="34" charset="0"/>
              </a:rPr>
              <a:t> every week! Subscribe to our free newsletter today.”</a:t>
            </a:r>
          </a:p>
          <a:p>
            <a:pPr lvl="1"/>
            <a:r>
              <a:rPr lang="en-US" altLang="en-US" sz="1400" dirty="0" smtClean="0">
                <a:solidFill>
                  <a:srgbClr val="1B436E"/>
                </a:solidFill>
                <a:latin typeface="Calibri" panose="020F0502020204030204" pitchFamily="34" charset="0"/>
                <a:cs typeface="Calibri" panose="020F0502020204030204" pitchFamily="34" charset="0"/>
              </a:rPr>
              <a:t>	https</a:t>
            </a:r>
            <a:r>
              <a:rPr lang="en-US" altLang="en-US" sz="1400" dirty="0">
                <a:solidFill>
                  <a:srgbClr val="1B436E"/>
                </a:solidFill>
                <a:latin typeface="Calibri" panose="020F0502020204030204" pitchFamily="34" charset="0"/>
                <a:cs typeface="Calibri" panose="020F0502020204030204" pitchFamily="34" charset="0"/>
              </a:rPr>
              <a:t>://</a:t>
            </a:r>
            <a:r>
              <a:rPr lang="en-US" altLang="en-US" sz="1400" dirty="0" smtClean="0">
                <a:solidFill>
                  <a:srgbClr val="1B436E"/>
                </a:solidFill>
                <a:latin typeface="Calibri" panose="020F0502020204030204" pitchFamily="34" charset="0"/>
                <a:cs typeface="Calibri" panose="020F0502020204030204" pitchFamily="34" charset="0"/>
              </a:rPr>
              <a:t>topclassactions.com/lawsuit-settlements/open-lawsuit-settlements</a:t>
            </a:r>
            <a:endParaRPr lang="en-US" altLang="en-US" dirty="0">
              <a:solidFill>
                <a:srgbClr val="1B436E"/>
              </a:solidFill>
              <a:latin typeface="Calibri" panose="020F0502020204030204" pitchFamily="34" charset="0"/>
              <a:cs typeface="Calibri" panose="020F0502020204030204" pitchFamily="34" charset="0"/>
            </a:endParaRPr>
          </a:p>
          <a:p>
            <a:pPr lvl="1"/>
            <a:endParaRPr lang="en-US" altLang="en-US" dirty="0">
              <a:solidFill>
                <a:srgbClr val="1B436E"/>
              </a:solidFill>
              <a:latin typeface="Calibri" panose="020F0502020204030204" pitchFamily="34" charset="0"/>
              <a:cs typeface="Calibri" panose="020F0502020204030204" pitchFamily="34" charset="0"/>
            </a:endParaRPr>
          </a:p>
          <a:p>
            <a:r>
              <a:rPr lang="en-US" altLang="en-US" sz="2400" dirty="0">
                <a:solidFill>
                  <a:srgbClr val="1B436E"/>
                </a:solidFill>
                <a:latin typeface="Calibri" panose="020F0502020204030204" pitchFamily="34" charset="0"/>
                <a:cs typeface="Calibri" panose="020F0502020204030204" pitchFamily="34" charset="0"/>
              </a:rPr>
              <a:t>“CLAIM YOUR CLASS ACTION SETTLEMENT MONEY TODAY 1. Find products you purchased.  2. Fill out the claim form.  3. Get your check in the mail</a:t>
            </a:r>
            <a:r>
              <a:rPr lang="en-US" altLang="en-US" sz="2400" dirty="0" smtClean="0">
                <a:solidFill>
                  <a:srgbClr val="1B436E"/>
                </a:solidFill>
                <a:latin typeface="Calibri" panose="020F0502020204030204" pitchFamily="34" charset="0"/>
                <a:cs typeface="Calibri" panose="020F0502020204030204" pitchFamily="34" charset="0"/>
              </a:rPr>
              <a:t>.”</a:t>
            </a:r>
          </a:p>
          <a:p>
            <a:r>
              <a:rPr lang="en-US" altLang="en-US" sz="2400" dirty="0" smtClean="0">
                <a:solidFill>
                  <a:srgbClr val="1B436E"/>
                </a:solidFill>
                <a:latin typeface="Calibri" panose="020F0502020204030204" pitchFamily="34" charset="0"/>
                <a:cs typeface="Calibri" panose="020F0502020204030204" pitchFamily="34" charset="0"/>
              </a:rPr>
              <a:t>	</a:t>
            </a:r>
            <a:r>
              <a:rPr lang="en-US" altLang="en-US" sz="1600" dirty="0" smtClean="0">
                <a:solidFill>
                  <a:srgbClr val="1B436E"/>
                </a:solidFill>
                <a:latin typeface="Calibri" panose="020F0502020204030204" pitchFamily="34" charset="0"/>
                <a:cs typeface="Calibri" panose="020F0502020204030204" pitchFamily="34" charset="0"/>
              </a:rPr>
              <a:t>https</a:t>
            </a:r>
            <a:r>
              <a:rPr lang="en-US" altLang="en-US" sz="1600" dirty="0">
                <a:solidFill>
                  <a:srgbClr val="1B436E"/>
                </a:solidFill>
                <a:latin typeface="Calibri" panose="020F0502020204030204" pitchFamily="34" charset="0"/>
                <a:cs typeface="Calibri" panose="020F0502020204030204" pitchFamily="34" charset="0"/>
              </a:rPr>
              <a:t>://</a:t>
            </a:r>
            <a:r>
              <a:rPr lang="en-US" altLang="en-US" sz="1600" dirty="0" smtClean="0">
                <a:solidFill>
                  <a:srgbClr val="1B436E"/>
                </a:solidFill>
                <a:latin typeface="Calibri" panose="020F0502020204030204" pitchFamily="34" charset="0"/>
                <a:cs typeface="Calibri" panose="020F0502020204030204" pitchFamily="34" charset="0"/>
              </a:rPr>
              <a:t>www.classactionrebates.com</a:t>
            </a:r>
            <a:endParaRPr lang="en-US" altLang="en-US" sz="1600" dirty="0">
              <a:solidFill>
                <a:srgbClr val="1B436E"/>
              </a:solidFill>
              <a:latin typeface="Calibri" panose="020F0502020204030204" pitchFamily="34" charset="0"/>
              <a:cs typeface="Calibri" panose="020F0502020204030204" pitchFamily="34" charset="0"/>
            </a:endParaRPr>
          </a:p>
          <a:p>
            <a:endParaRPr lang="en-US" altLang="en-US" sz="2400" dirty="0">
              <a:solidFill>
                <a:srgbClr val="1B436E"/>
              </a:solidFill>
              <a:latin typeface="Calibri" panose="020F0502020204030204" pitchFamily="34" charset="0"/>
              <a:cs typeface="Calibri" panose="020F0502020204030204" pitchFamily="34" charset="0"/>
            </a:endParaRPr>
          </a:p>
          <a:p>
            <a:r>
              <a:rPr lang="en-US" altLang="en-US" sz="2400" dirty="0" smtClean="0">
                <a:solidFill>
                  <a:srgbClr val="1B436E"/>
                </a:solidFill>
                <a:latin typeface="Calibri" panose="020F0502020204030204" pitchFamily="34" charset="0"/>
                <a:cs typeface="Calibri" panose="020F0502020204030204" pitchFamily="34" charset="0"/>
              </a:rPr>
              <a:t>“</a:t>
            </a:r>
            <a:r>
              <a:rPr lang="en-US" altLang="en-US" sz="2400" dirty="0">
                <a:solidFill>
                  <a:srgbClr val="1B436E"/>
                </a:solidFill>
                <a:latin typeface="Calibri" panose="020F0502020204030204" pitchFamily="34" charset="0"/>
                <a:cs typeface="Calibri" panose="020F0502020204030204" pitchFamily="34" charset="0"/>
              </a:rPr>
              <a:t>These 8 Class-Action Settlements Are Easier to Catch than a Leprechaun”</a:t>
            </a:r>
          </a:p>
          <a:p>
            <a:pPr lvl="1"/>
            <a:r>
              <a:rPr lang="en-US" altLang="en-US" sz="1600" dirty="0">
                <a:solidFill>
                  <a:srgbClr val="1B436E"/>
                </a:solidFill>
                <a:latin typeface="Calibri" panose="020F0502020204030204" pitchFamily="34" charset="0"/>
                <a:cs typeface="Calibri" panose="020F0502020204030204" pitchFamily="34" charset="0"/>
              </a:rPr>
              <a:t>https://</a:t>
            </a:r>
            <a:r>
              <a:rPr lang="en-US" altLang="en-US" sz="1600" dirty="0" smtClean="0">
                <a:solidFill>
                  <a:srgbClr val="1B436E"/>
                </a:solidFill>
                <a:latin typeface="Calibri" panose="020F0502020204030204" pitchFamily="34" charset="0"/>
                <a:cs typeface="Calibri" panose="020F0502020204030204" pitchFamily="34" charset="0"/>
              </a:rPr>
              <a:t>www.thepennyhoarder.com/deals/march-class-action-settlements-2018</a:t>
            </a:r>
            <a:endParaRPr lang="en-US" altLang="en-US" sz="1600" dirty="0">
              <a:solidFill>
                <a:srgbClr val="1B436E"/>
              </a:solidFill>
              <a:latin typeface="Calibri" panose="020F0502020204030204" pitchFamily="34" charset="0"/>
              <a:cs typeface="Calibri" panose="020F0502020204030204" pitchFamily="34" charset="0"/>
            </a:endParaRPr>
          </a:p>
          <a:p>
            <a:pPr lvl="1"/>
            <a:endParaRPr lang="en-US" altLang="en-US" dirty="0">
              <a:solidFill>
                <a:srgbClr val="564B3C"/>
              </a:solidFill>
              <a:latin typeface="Calibri" panose="020F0502020204030204" pitchFamily="34" charset="0"/>
              <a:cs typeface="Calibri" panose="020F0502020204030204" pitchFamily="34" charset="0"/>
            </a:endParaRPr>
          </a:p>
          <a:p>
            <a:endParaRPr lang="en-US" altLang="en-US" u="sng" dirty="0">
              <a:solidFill>
                <a:srgbClr val="564B3C"/>
              </a:solidFill>
              <a:latin typeface="Calibri" panose="020F0502020204030204" pitchFamily="34" charset="0"/>
              <a:cs typeface="Calibri" panose="020F0502020204030204" pitchFamily="34" charset="0"/>
            </a:endParaRPr>
          </a:p>
          <a:p>
            <a:pPr lvl="1"/>
            <a:endParaRPr lang="en-US" altLang="en-US" dirty="0">
              <a:solidFill>
                <a:srgbClr val="0011FF"/>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Autofit/>
          </a:bodyPr>
          <a:lstStyle/>
          <a:p>
            <a:pPr>
              <a:defRPr/>
            </a:pPr>
            <a:r>
              <a:rPr lang="en-US" sz="3200" cap="none" dirty="0">
                <a:solidFill>
                  <a:srgbClr val="1B436E"/>
                </a:solidFill>
              </a:rPr>
              <a:t>Recent Developments: </a:t>
            </a:r>
            <a:r>
              <a:rPr lang="en-US" sz="3200" dirty="0" err="1">
                <a:solidFill>
                  <a:srgbClr val="1B436E"/>
                </a:solidFill>
                <a:latin typeface="Arial" panose="020B0604020202020204" pitchFamily="34" charset="0"/>
                <a:cs typeface="Arial" panose="020B0604020202020204" pitchFamily="34" charset="0"/>
              </a:rPr>
              <a:t>Ascertainability</a:t>
            </a:r>
            <a:endParaRPr lang="en-US" sz="3200" dirty="0">
              <a:solidFill>
                <a:srgbClr val="1B436E"/>
              </a:solidFill>
              <a:latin typeface="Arial" panose="020B0604020202020204" pitchFamily="34" charset="0"/>
              <a:cs typeface="Arial" panose="020B0604020202020204" pitchFamily="34" charset="0"/>
            </a:endParaRPr>
          </a:p>
        </p:txBody>
      </p:sp>
      <p:sp>
        <p:nvSpPr>
          <p:cNvPr id="11267" name="Content Placeholder 2"/>
          <p:cNvSpPr>
            <a:spLocks noGrp="1" noChangeArrowheads="1"/>
          </p:cNvSpPr>
          <p:nvPr>
            <p:ph idx="1"/>
          </p:nvPr>
        </p:nvSpPr>
        <p:spPr>
          <a:xfrm>
            <a:off x="457200" y="1920240"/>
            <a:ext cx="8229600" cy="4267200"/>
          </a:xfrm>
        </p:spPr>
        <p:txBody>
          <a:bodyPr/>
          <a:lstStyle/>
          <a:p>
            <a:pPr algn="just">
              <a:lnSpc>
                <a:spcPts val="2880"/>
              </a:lnSpc>
              <a:spcAft>
                <a:spcPts val="1200"/>
              </a:spcAft>
              <a:buClr>
                <a:srgbClr val="1B436E"/>
              </a:buClr>
            </a:pPr>
            <a:r>
              <a:rPr lang="en-US" altLang="en-US" sz="2000" dirty="0">
                <a:latin typeface="Calibri" panose="020F0502020204030204" pitchFamily="34" charset="0"/>
                <a:cs typeface="Calibri" panose="020F0502020204030204" pitchFamily="34" charset="0"/>
              </a:rPr>
              <a:t>Ninth Circuit has rejected the requirement of a “administratively feasible” means of identifying absent class members. </a:t>
            </a:r>
            <a:r>
              <a:rPr lang="en-US" altLang="en-US" sz="2000" i="1" dirty="0" err="1">
                <a:latin typeface="Calibri" panose="020F0502020204030204" pitchFamily="34" charset="0"/>
                <a:cs typeface="Calibri" panose="020F0502020204030204" pitchFamily="34" charset="0"/>
              </a:rPr>
              <a:t>Briseno</a:t>
            </a:r>
            <a:r>
              <a:rPr lang="en-US" altLang="en-US" sz="2000" i="1" dirty="0">
                <a:latin typeface="Calibri" panose="020F0502020204030204" pitchFamily="34" charset="0"/>
                <a:cs typeface="Calibri" panose="020F0502020204030204" pitchFamily="34" charset="0"/>
              </a:rPr>
              <a:t> v. ConAgra Foods, Inc</a:t>
            </a:r>
            <a:r>
              <a:rPr lang="en-US" altLang="en-US" sz="2000" dirty="0">
                <a:latin typeface="Calibri" panose="020F0502020204030204" pitchFamily="34" charset="0"/>
                <a:cs typeface="Calibri" panose="020F0502020204030204" pitchFamily="34" charset="0"/>
              </a:rPr>
              <a:t>., 844 F.3d 1121 (9th Cir. 2017). </a:t>
            </a:r>
          </a:p>
          <a:p>
            <a:pPr algn="just">
              <a:lnSpc>
                <a:spcPts val="2880"/>
              </a:lnSpc>
              <a:spcAft>
                <a:spcPts val="1200"/>
              </a:spcAft>
              <a:buClr>
                <a:srgbClr val="1B436E"/>
              </a:buClr>
            </a:pPr>
            <a:r>
              <a:rPr lang="en-US" altLang="en-US" sz="2000" dirty="0">
                <a:latin typeface="Calibri" panose="020F0502020204030204" pitchFamily="34" charset="0"/>
                <a:cs typeface="Calibri" panose="020F0502020204030204" pitchFamily="34" charset="0"/>
              </a:rPr>
              <a:t>But the Third Circuit in </a:t>
            </a:r>
            <a:r>
              <a:rPr lang="en-US" altLang="en-US" sz="2000" i="1" dirty="0">
                <a:latin typeface="Calibri" panose="020F0502020204030204" pitchFamily="34" charset="0"/>
                <a:cs typeface="Calibri" panose="020F0502020204030204" pitchFamily="34" charset="0"/>
              </a:rPr>
              <a:t>Carrera v. Bayer Corp</a:t>
            </a:r>
            <a:r>
              <a:rPr lang="en-US" altLang="en-US" sz="2000" dirty="0">
                <a:latin typeface="Calibri" panose="020F0502020204030204" pitchFamily="34" charset="0"/>
                <a:cs typeface="Calibri" panose="020F0502020204030204" pitchFamily="34" charset="0"/>
              </a:rPr>
              <a:t>., 727 F.3d 300, 308 (3rd Cir. 2013) held that a plaintiff must also “demonstrate his purported method for ascertaining class members is reliable and </a:t>
            </a:r>
            <a:r>
              <a:rPr lang="en-US" altLang="en-US" sz="2000" i="1" dirty="0">
                <a:latin typeface="Calibri" panose="020F0502020204030204" pitchFamily="34" charset="0"/>
                <a:cs typeface="Calibri" panose="020F0502020204030204" pitchFamily="34" charset="0"/>
              </a:rPr>
              <a:t>administratively feasible</a:t>
            </a:r>
            <a:r>
              <a:rPr lang="en-US" altLang="en-US" sz="2000" dirty="0">
                <a:latin typeface="Calibri" panose="020F0502020204030204" pitchFamily="34" charset="0"/>
                <a:cs typeface="Calibri" panose="020F0502020204030204" pitchFamily="34" charset="0"/>
              </a:rPr>
              <a:t>.”</a:t>
            </a:r>
          </a:p>
          <a:p>
            <a:pPr algn="just">
              <a:lnSpc>
                <a:spcPts val="2880"/>
              </a:lnSpc>
              <a:spcAft>
                <a:spcPts val="1200"/>
              </a:spcAft>
              <a:buClr>
                <a:srgbClr val="1B436E"/>
              </a:buClr>
            </a:pPr>
            <a:r>
              <a:rPr lang="en-US" altLang="en-US" sz="2000" dirty="0">
                <a:latin typeface="Calibri" panose="020F0502020204030204" pitchFamily="34" charset="0"/>
                <a:cs typeface="Calibri" panose="020F0502020204030204" pitchFamily="34" charset="0"/>
              </a:rPr>
              <a:t>Most Circuits have followed the Ninth. </a:t>
            </a:r>
            <a:r>
              <a:rPr lang="en-US" altLang="en-US" sz="2000" i="1" dirty="0">
                <a:latin typeface="Calibri" panose="020F0502020204030204" pitchFamily="34" charset="0"/>
                <a:cs typeface="Calibri" panose="020F0502020204030204" pitchFamily="34" charset="0"/>
              </a:rPr>
              <a:t>See, e.g</a:t>
            </a:r>
            <a:r>
              <a:rPr lang="en-US" altLang="en-US" sz="2000" dirty="0">
                <a:latin typeface="Calibri" panose="020F0502020204030204" pitchFamily="34" charset="0"/>
                <a:cs typeface="Calibri" panose="020F0502020204030204" pitchFamily="34" charset="0"/>
              </a:rPr>
              <a:t>., </a:t>
            </a:r>
            <a:r>
              <a:rPr lang="en-US" altLang="en-US" sz="2000" i="1" dirty="0">
                <a:latin typeface="Calibri" panose="020F0502020204030204" pitchFamily="34" charset="0"/>
                <a:cs typeface="Calibri" panose="020F0502020204030204" pitchFamily="34" charset="0"/>
              </a:rPr>
              <a:t>In re Petrobras Sec</a:t>
            </a:r>
            <a:r>
              <a:rPr lang="en-US" altLang="en-US" sz="2000" dirty="0">
                <a:latin typeface="Calibri" panose="020F0502020204030204" pitchFamily="34" charset="0"/>
                <a:cs typeface="Calibri" panose="020F0502020204030204" pitchFamily="34" charset="0"/>
              </a:rPr>
              <a:t>., 862 F.3d 250, 265 (2d Cir. 2017) (expressly rejecting the heightened standard); </a:t>
            </a:r>
            <a:r>
              <a:rPr lang="en-US" altLang="en-US" sz="2000" i="1" dirty="0" err="1">
                <a:latin typeface="Calibri" panose="020F0502020204030204" pitchFamily="34" charset="0"/>
                <a:cs typeface="Calibri" panose="020F0502020204030204" pitchFamily="34" charset="0"/>
              </a:rPr>
              <a:t>Rikos</a:t>
            </a:r>
            <a:r>
              <a:rPr lang="en-US" altLang="en-US" sz="2000" i="1" dirty="0">
                <a:latin typeface="Calibri" panose="020F0502020204030204" pitchFamily="34" charset="0"/>
                <a:cs typeface="Calibri" panose="020F0502020204030204" pitchFamily="34" charset="0"/>
              </a:rPr>
              <a:t> v. Procter &amp; Gamble Co</a:t>
            </a:r>
            <a:r>
              <a:rPr lang="en-US" altLang="en-US" sz="2000" dirty="0">
                <a:latin typeface="Calibri" panose="020F0502020204030204" pitchFamily="34" charset="0"/>
                <a:cs typeface="Calibri" panose="020F0502020204030204" pitchFamily="34" charset="0"/>
              </a:rPr>
              <a:t>., 799 F.3d 497, 525 (6th Cir. 2015) (same); </a:t>
            </a:r>
            <a:r>
              <a:rPr lang="en-US" altLang="en-US" sz="2000" i="1" dirty="0">
                <a:latin typeface="Calibri" panose="020F0502020204030204" pitchFamily="34" charset="0"/>
                <a:cs typeface="Calibri" panose="020F0502020204030204" pitchFamily="34" charset="0"/>
              </a:rPr>
              <a:t>Mullins v. Direct Dig., LLC</a:t>
            </a:r>
            <a:r>
              <a:rPr lang="en-US" altLang="en-US" sz="2000" dirty="0">
                <a:latin typeface="Calibri" panose="020F0502020204030204" pitchFamily="34" charset="0"/>
                <a:cs typeface="Calibri" panose="020F0502020204030204" pitchFamily="34" charset="0"/>
              </a:rPr>
              <a:t>, 795 F.3d 654, 657 (7th Cir. 2015) (same).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cap="none" dirty="0">
                <a:solidFill>
                  <a:srgbClr val="1B436E"/>
                </a:solidFill>
              </a:rPr>
              <a:t>Notice Aggregators</a:t>
            </a:r>
            <a:endParaRPr lang="en-US" cap="none" dirty="0"/>
          </a:p>
        </p:txBody>
      </p:sp>
      <p:sp>
        <p:nvSpPr>
          <p:cNvPr id="33795" name="Rectangle 3"/>
          <p:cNvSpPr>
            <a:spLocks noChangeArrowheads="1"/>
          </p:cNvSpPr>
          <p:nvPr/>
        </p:nvSpPr>
        <p:spPr bwMode="auto">
          <a:xfrm>
            <a:off x="457200" y="1920240"/>
            <a:ext cx="83058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400" dirty="0">
                <a:solidFill>
                  <a:srgbClr val="1B436E"/>
                </a:solidFill>
                <a:latin typeface="Calibri" panose="020F0502020204030204" pitchFamily="34" charset="0"/>
                <a:cs typeface="Calibri" panose="020F0502020204030204" pitchFamily="34" charset="0"/>
              </a:rPr>
              <a:t>“No Proof Required Class Action Lawsuit Settlements – September 2018.  In this post, we will list out all of the Best Class Action Lawsuit Settlements that require no proof of purchase, receipts, etc.”</a:t>
            </a:r>
          </a:p>
          <a:p>
            <a:pPr lvl="1"/>
            <a:r>
              <a:rPr lang="en-US" altLang="en-US" sz="1400" dirty="0">
                <a:solidFill>
                  <a:srgbClr val="1B436E"/>
                </a:solidFill>
                <a:latin typeface="Calibri" panose="020F0502020204030204" pitchFamily="34" charset="0"/>
                <a:cs typeface="Calibri" panose="020F0502020204030204" pitchFamily="34" charset="0"/>
              </a:rPr>
              <a:t>http://</a:t>
            </a:r>
            <a:r>
              <a:rPr lang="en-US" altLang="en-US" sz="1400" dirty="0" smtClean="0">
                <a:solidFill>
                  <a:srgbClr val="1B436E"/>
                </a:solidFill>
                <a:latin typeface="Calibri" panose="020F0502020204030204" pitchFamily="34" charset="0"/>
                <a:cs typeface="Calibri" panose="020F0502020204030204" pitchFamily="34" charset="0"/>
              </a:rPr>
              <a:t>www.hustlermoneyblog.com/no-proof-required-class-action-lawsuit-settlements</a:t>
            </a:r>
            <a:endParaRPr lang="en-US" altLang="en-US" dirty="0">
              <a:solidFill>
                <a:srgbClr val="564B3C"/>
              </a:solidFill>
              <a:latin typeface="Calibri" panose="020F0502020204030204" pitchFamily="34" charset="0"/>
              <a:cs typeface="Calibri" panose="020F0502020204030204" pitchFamily="34" charset="0"/>
            </a:endParaRPr>
          </a:p>
          <a:p>
            <a:pPr lvl="1"/>
            <a:endParaRPr lang="en-US" altLang="en-US" dirty="0">
              <a:solidFill>
                <a:srgbClr val="564B3C"/>
              </a:solidFill>
              <a:latin typeface="Calibri" panose="020F0502020204030204" pitchFamily="34" charset="0"/>
              <a:cs typeface="Calibri" panose="020F0502020204030204" pitchFamily="34" charset="0"/>
            </a:endParaRPr>
          </a:p>
          <a:p>
            <a:r>
              <a:rPr lang="en-US" altLang="en-US" sz="2400" dirty="0">
                <a:solidFill>
                  <a:srgbClr val="1B436E"/>
                </a:solidFill>
                <a:latin typeface="Calibri" panose="020F0502020204030204" pitchFamily="34" charset="0"/>
                <a:cs typeface="Calibri" panose="020F0502020204030204" pitchFamily="34" charset="0"/>
              </a:rPr>
              <a:t>“Did you know fellow readers are constantly getting checks from no proof of purchase settlements recently?  Get in on the free cash with class action settlements that don’t require any proof of purchase, and if you do have proof of purchase, you can get even more cash in most cases!”</a:t>
            </a:r>
          </a:p>
          <a:p>
            <a:pPr lvl="1"/>
            <a:r>
              <a:rPr lang="en-US" altLang="en-US" sz="1400" dirty="0">
                <a:solidFill>
                  <a:srgbClr val="1B436E"/>
                </a:solidFill>
                <a:latin typeface="Calibri" panose="020F0502020204030204" pitchFamily="34" charset="0"/>
                <a:cs typeface="Calibri" panose="020F0502020204030204" pitchFamily="34" charset="0"/>
              </a:rPr>
              <a:t>https://</a:t>
            </a:r>
            <a:r>
              <a:rPr lang="en-US" altLang="en-US" sz="1400" dirty="0" smtClean="0">
                <a:solidFill>
                  <a:srgbClr val="1B436E"/>
                </a:solidFill>
                <a:latin typeface="Calibri" panose="020F0502020204030204" pitchFamily="34" charset="0"/>
                <a:cs typeface="Calibri" panose="020F0502020204030204" pitchFamily="34" charset="0"/>
              </a:rPr>
              <a:t>yofreesamples.com/samples-without-surveys/class-action-cash-settlement-claims-without-proof-of-purchase</a:t>
            </a:r>
            <a:endParaRPr lang="en-US" altLang="en-US" sz="1400" dirty="0">
              <a:solidFill>
                <a:srgbClr val="1B436E"/>
              </a:solidFill>
              <a:latin typeface="Calibri" panose="020F0502020204030204" pitchFamily="34" charset="0"/>
              <a:cs typeface="Calibri" panose="020F0502020204030204" pitchFamily="34" charset="0"/>
            </a:endParaRPr>
          </a:p>
          <a:p>
            <a:pPr lvl="1"/>
            <a:endParaRPr lang="en-US" altLang="en-US" dirty="0">
              <a:solidFill>
                <a:srgbClr val="564B3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Autofit/>
          </a:bodyPr>
          <a:lstStyle/>
          <a:p>
            <a:pPr>
              <a:defRPr/>
            </a:pPr>
            <a:r>
              <a:rPr lang="en-US" sz="3200" cap="none" dirty="0">
                <a:solidFill>
                  <a:srgbClr val="1B436E"/>
                </a:solidFill>
              </a:rPr>
              <a:t>Recent Developments:  </a:t>
            </a:r>
            <a:r>
              <a:rPr lang="en-US" sz="3200" dirty="0">
                <a:solidFill>
                  <a:srgbClr val="1B436E"/>
                </a:solidFill>
                <a:latin typeface="Arial" panose="020B0604020202020204" pitchFamily="34" charset="0"/>
                <a:cs typeface="Arial" panose="020B0604020202020204" pitchFamily="34" charset="0"/>
              </a:rPr>
              <a:t>Predominance</a:t>
            </a:r>
          </a:p>
        </p:txBody>
      </p:sp>
      <p:sp>
        <p:nvSpPr>
          <p:cNvPr id="13315" name="Content Placeholder 2"/>
          <p:cNvSpPr>
            <a:spLocks noGrp="1" noChangeArrowheads="1"/>
          </p:cNvSpPr>
          <p:nvPr>
            <p:ph idx="1"/>
          </p:nvPr>
        </p:nvSpPr>
        <p:spPr>
          <a:xfrm>
            <a:off x="457200" y="1920240"/>
            <a:ext cx="7543800" cy="4175760"/>
          </a:xfrm>
        </p:spPr>
        <p:txBody>
          <a:bodyPr/>
          <a:lstStyle/>
          <a:p>
            <a:pPr algn="just">
              <a:spcAft>
                <a:spcPts val="2400"/>
              </a:spcAft>
              <a:buClr>
                <a:srgbClr val="1B436E"/>
              </a:buClr>
            </a:pPr>
            <a:r>
              <a:rPr lang="en-US" altLang="en-US" dirty="0">
                <a:latin typeface="Calibri" panose="020F0502020204030204" pitchFamily="34" charset="0"/>
                <a:cs typeface="Calibri" panose="020F0502020204030204" pitchFamily="34" charset="0"/>
              </a:rPr>
              <a:t>But have settlements become more difficult? </a:t>
            </a:r>
          </a:p>
          <a:p>
            <a:pPr algn="just">
              <a:spcAft>
                <a:spcPts val="2400"/>
              </a:spcAft>
              <a:buClr>
                <a:srgbClr val="1B436E"/>
              </a:buClr>
            </a:pPr>
            <a:r>
              <a:rPr lang="en-US" altLang="en-US" i="1" dirty="0">
                <a:latin typeface="Calibri" panose="020F0502020204030204" pitchFamily="34" charset="0"/>
                <a:cs typeface="Calibri" panose="020F0502020204030204" pitchFamily="34" charset="0"/>
              </a:rPr>
              <a:t>In re Hyundai and Kia Fuel Economy Litigation</a:t>
            </a:r>
          </a:p>
          <a:p>
            <a:pPr lvl="1" algn="just">
              <a:spcAft>
                <a:spcPts val="2400"/>
              </a:spcAft>
              <a:buClr>
                <a:srgbClr val="1B436E"/>
              </a:buClr>
              <a:buFont typeface="System Font Regular"/>
              <a:buChar char="-"/>
            </a:pPr>
            <a:r>
              <a:rPr lang="en-US" altLang="en-US" sz="2400" dirty="0">
                <a:latin typeface="Calibri" panose="020F0502020204030204" pitchFamily="34" charset="0"/>
                <a:cs typeface="Calibri" panose="020F0502020204030204" pitchFamily="34" charset="0"/>
              </a:rPr>
              <a:t>What do litigants need to show to have a settlement class certified? </a:t>
            </a:r>
          </a:p>
          <a:p>
            <a:pPr lvl="1" algn="just">
              <a:spcAft>
                <a:spcPts val="2400"/>
              </a:spcAft>
              <a:buClr>
                <a:srgbClr val="1B436E"/>
              </a:buClr>
              <a:buFont typeface="System Font Regular"/>
              <a:buChar char="-"/>
            </a:pPr>
            <a:r>
              <a:rPr lang="en-US" altLang="en-US" sz="2400" dirty="0">
                <a:latin typeface="Calibri" panose="020F0502020204030204" pitchFamily="34" charset="0"/>
                <a:cs typeface="Calibri" panose="020F0502020204030204" pitchFamily="34" charset="0"/>
              </a:rPr>
              <a:t>The panel decision has been </a:t>
            </a:r>
            <a:r>
              <a:rPr lang="en-US" altLang="en-US" sz="2400" dirty="0" err="1">
                <a:latin typeface="Calibri" panose="020F0502020204030204" pitchFamily="34" charset="0"/>
                <a:cs typeface="Calibri" panose="020F0502020204030204" pitchFamily="34" charset="0"/>
              </a:rPr>
              <a:t>depublished</a:t>
            </a:r>
            <a:r>
              <a:rPr lang="en-US" altLang="en-US" sz="2400" dirty="0">
                <a:latin typeface="Calibri" panose="020F0502020204030204" pitchFamily="34" charset="0"/>
                <a:cs typeface="Calibri" panose="020F0502020204030204" pitchFamily="34" charset="0"/>
              </a:rPr>
              <a:t> pending rehearing </a:t>
            </a:r>
            <a:r>
              <a:rPr lang="en-US" altLang="en-US" sz="2400" i="1" dirty="0" err="1">
                <a:latin typeface="Calibri" panose="020F0502020204030204" pitchFamily="34" charset="0"/>
                <a:cs typeface="Calibri" panose="020F0502020204030204" pitchFamily="34" charset="0"/>
              </a:rPr>
              <a:t>en</a:t>
            </a:r>
            <a:r>
              <a:rPr lang="en-US" altLang="en-US" sz="2400" i="1" dirty="0">
                <a:latin typeface="Calibri" panose="020F0502020204030204" pitchFamily="34" charset="0"/>
                <a:cs typeface="Calibri" panose="020F0502020204030204" pitchFamily="34" charset="0"/>
              </a:rPr>
              <a:t> banc</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Autofit/>
          </a:bodyPr>
          <a:lstStyle/>
          <a:p>
            <a:pPr>
              <a:defRPr/>
            </a:pPr>
            <a:r>
              <a:rPr lang="en-US" sz="3200" cap="none" dirty="0">
                <a:solidFill>
                  <a:srgbClr val="1B436E"/>
                </a:solidFill>
              </a:rPr>
              <a:t>Recent developments:  </a:t>
            </a:r>
            <a:r>
              <a:rPr lang="en-US" sz="3200" cap="none" dirty="0">
                <a:solidFill>
                  <a:srgbClr val="1B436E"/>
                </a:solidFill>
                <a:latin typeface="Arial" panose="020B0604020202020204" pitchFamily="34" charset="0"/>
                <a:cs typeface="Arial" panose="020B0604020202020204" pitchFamily="34" charset="0"/>
              </a:rPr>
              <a:t>SETTLEMENTS </a:t>
            </a:r>
          </a:p>
        </p:txBody>
      </p:sp>
      <p:sp>
        <p:nvSpPr>
          <p:cNvPr id="15363" name="Content Placeholder 2"/>
          <p:cNvSpPr>
            <a:spLocks noGrp="1" noChangeArrowheads="1"/>
          </p:cNvSpPr>
          <p:nvPr>
            <p:ph idx="1"/>
          </p:nvPr>
        </p:nvSpPr>
        <p:spPr>
          <a:xfrm>
            <a:off x="457200" y="1920240"/>
            <a:ext cx="8229600" cy="3154363"/>
          </a:xfrm>
        </p:spPr>
        <p:txBody>
          <a:bodyPr/>
          <a:lstStyle/>
          <a:p>
            <a:pPr>
              <a:buClr>
                <a:srgbClr val="1B436E"/>
              </a:buClr>
            </a:pPr>
            <a:r>
              <a:rPr lang="en-US" altLang="en-US" dirty="0">
                <a:solidFill>
                  <a:srgbClr val="564B3C"/>
                </a:solidFill>
                <a:latin typeface="Calibri" panose="020F0502020204030204" pitchFamily="34" charset="0"/>
                <a:cs typeface="Calibri" panose="020F0502020204030204" pitchFamily="34" charset="0"/>
              </a:rPr>
              <a:t>Supreme Court has granted cert in </a:t>
            </a:r>
            <a:r>
              <a:rPr lang="en-US" altLang="en-US" i="1" dirty="0">
                <a:solidFill>
                  <a:srgbClr val="564B3C"/>
                </a:solidFill>
                <a:latin typeface="Calibri" panose="020F0502020204030204" pitchFamily="34" charset="0"/>
                <a:cs typeface="Calibri" panose="020F0502020204030204" pitchFamily="34" charset="0"/>
              </a:rPr>
              <a:t>Frank v. </a:t>
            </a:r>
            <a:r>
              <a:rPr lang="en-US" altLang="en-US" i="1" dirty="0" err="1">
                <a:solidFill>
                  <a:srgbClr val="564B3C"/>
                </a:solidFill>
                <a:latin typeface="Calibri" panose="020F0502020204030204" pitchFamily="34" charset="0"/>
                <a:cs typeface="Calibri" panose="020F0502020204030204" pitchFamily="34" charset="0"/>
              </a:rPr>
              <a:t>Gaos</a:t>
            </a:r>
            <a:r>
              <a:rPr lang="en-US" altLang="en-US" i="1" dirty="0">
                <a:solidFill>
                  <a:srgbClr val="564B3C"/>
                </a:solidFill>
                <a:latin typeface="Calibri" panose="020F0502020204030204" pitchFamily="34" charset="0"/>
                <a:cs typeface="Calibri" panose="020F0502020204030204" pitchFamily="34" charset="0"/>
              </a:rPr>
              <a:t>., </a:t>
            </a:r>
            <a:r>
              <a:rPr lang="en-US" altLang="en-US" dirty="0">
                <a:solidFill>
                  <a:srgbClr val="564B3C"/>
                </a:solidFill>
                <a:latin typeface="Calibri" panose="020F0502020204030204" pitchFamily="34" charset="0"/>
                <a:cs typeface="Calibri" panose="020F0502020204030204" pitchFamily="34" charset="0"/>
              </a:rPr>
              <a:t>869 F.3d 737 (9th Cir. 2017) </a:t>
            </a:r>
            <a:endParaRPr lang="en-US" altLang="en-US" i="1" dirty="0">
              <a:solidFill>
                <a:srgbClr val="564B3C"/>
              </a:solidFill>
              <a:latin typeface="Calibri" panose="020F0502020204030204" pitchFamily="34" charset="0"/>
              <a:cs typeface="Calibri" panose="020F0502020204030204" pitchFamily="34" charset="0"/>
            </a:endParaRPr>
          </a:p>
          <a:p>
            <a:pPr lvl="1" algn="just">
              <a:lnSpc>
                <a:spcPct val="150000"/>
              </a:lnSpc>
              <a:spcAft>
                <a:spcPts val="2400"/>
              </a:spcAft>
              <a:buClr>
                <a:srgbClr val="1B436E"/>
              </a:buClr>
              <a:buFont typeface="System Font Regular"/>
              <a:buChar char="-"/>
            </a:pPr>
            <a:r>
              <a:rPr lang="en-US" altLang="en-US" sz="2400" dirty="0">
                <a:solidFill>
                  <a:srgbClr val="564B3C"/>
                </a:solidFill>
                <a:latin typeface="Calibri" panose="020F0502020204030204" pitchFamily="34" charset="0"/>
                <a:cs typeface="Calibri" panose="020F0502020204030204" pitchFamily="34" charset="0"/>
              </a:rPr>
              <a:t>$8.5 million in </a:t>
            </a:r>
            <a:r>
              <a:rPr lang="en-US" altLang="en-US" sz="2400" i="1" dirty="0">
                <a:solidFill>
                  <a:srgbClr val="564B3C"/>
                </a:solidFill>
                <a:latin typeface="Calibri" panose="020F0502020204030204" pitchFamily="34" charset="0"/>
                <a:cs typeface="Calibri" panose="020F0502020204030204" pitchFamily="34" charset="0"/>
              </a:rPr>
              <a:t>cy </a:t>
            </a:r>
            <a:r>
              <a:rPr lang="en-US" altLang="en-US" sz="2400" i="1" dirty="0" err="1">
                <a:solidFill>
                  <a:srgbClr val="564B3C"/>
                </a:solidFill>
                <a:latin typeface="Calibri" panose="020F0502020204030204" pitchFamily="34" charset="0"/>
                <a:cs typeface="Calibri" panose="020F0502020204030204" pitchFamily="34" charset="0"/>
              </a:rPr>
              <a:t>pres</a:t>
            </a:r>
            <a:r>
              <a:rPr lang="en-US" altLang="en-US" sz="2400" i="1" dirty="0">
                <a:solidFill>
                  <a:srgbClr val="564B3C"/>
                </a:solidFill>
                <a:latin typeface="Calibri" panose="020F0502020204030204" pitchFamily="34" charset="0"/>
                <a:cs typeface="Calibri" panose="020F0502020204030204" pitchFamily="34" charset="0"/>
              </a:rPr>
              <a:t> </a:t>
            </a:r>
            <a:r>
              <a:rPr lang="en-US" altLang="en-US" sz="2400" dirty="0">
                <a:solidFill>
                  <a:srgbClr val="564B3C"/>
                </a:solidFill>
                <a:latin typeface="Calibri" panose="020F0502020204030204" pitchFamily="34" charset="0"/>
                <a:cs typeface="Calibri" panose="020F0502020204030204" pitchFamily="34" charset="0"/>
              </a:rPr>
              <a:t>with no funds to the class</a:t>
            </a:r>
          </a:p>
          <a:p>
            <a:pPr lvl="1" algn="just">
              <a:spcAft>
                <a:spcPts val="2400"/>
              </a:spcAft>
              <a:buClr>
                <a:srgbClr val="1B436E"/>
              </a:buClr>
              <a:buFont typeface="System Font Regular"/>
              <a:buChar char="-"/>
            </a:pPr>
            <a:r>
              <a:rPr lang="en-US" altLang="en-US" sz="2400" dirty="0">
                <a:solidFill>
                  <a:srgbClr val="564B3C"/>
                </a:solidFill>
                <a:latin typeface="Calibri" panose="020F0502020204030204" pitchFamily="34" charset="0"/>
                <a:cs typeface="Calibri" panose="020F0502020204030204" pitchFamily="34" charset="0"/>
              </a:rPr>
              <a:t>Privacy violations by Google</a:t>
            </a:r>
          </a:p>
          <a:p>
            <a:pPr lvl="1" algn="just">
              <a:spcAft>
                <a:spcPts val="2400"/>
              </a:spcAft>
              <a:buClr>
                <a:srgbClr val="1B436E"/>
              </a:buClr>
              <a:buFont typeface="System Font Regular"/>
              <a:buChar char="-"/>
            </a:pPr>
            <a:r>
              <a:rPr lang="en-US" altLang="en-US" sz="2400" dirty="0">
                <a:solidFill>
                  <a:srgbClr val="564B3C"/>
                </a:solidFill>
                <a:latin typeface="Calibri" panose="020F0502020204030204" pitchFamily="34" charset="0"/>
                <a:cs typeface="Calibri" panose="020F0502020204030204" pitchFamily="34" charset="0"/>
              </a:rPr>
              <a:t>One of the objections: if distribution to class members is infeasible, then class certification is improper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normAutofit fontScale="90000"/>
          </a:bodyPr>
          <a:lstStyle/>
          <a:p>
            <a:pPr>
              <a:defRPr/>
            </a:pPr>
            <a:r>
              <a:rPr lang="en-US" cap="none" dirty="0">
                <a:solidFill>
                  <a:srgbClr val="1B436E"/>
                </a:solidFill>
              </a:rPr>
              <a:t>Online Advertising Revenue in the United States from 2000 to 2017</a:t>
            </a:r>
          </a:p>
        </p:txBody>
      </p:sp>
      <p:pic>
        <p:nvPicPr>
          <p:cNvPr id="17411"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671763"/>
            <a:ext cx="7427602" cy="4911917"/>
          </a:xfrm>
          <a:ln w="6350">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25450" y="407988"/>
            <a:ext cx="8261350" cy="1039812"/>
          </a:xfrm>
        </p:spPr>
        <p:txBody>
          <a:bodyPr>
            <a:normAutofit fontScale="90000"/>
          </a:bodyPr>
          <a:lstStyle/>
          <a:p>
            <a:pPr>
              <a:defRPr/>
            </a:pPr>
            <a:r>
              <a:rPr lang="en-US" cap="none" dirty="0">
                <a:solidFill>
                  <a:srgbClr val="1B436E"/>
                </a:solidFill>
              </a:rPr>
              <a:t>Consider the Appropriateness of</a:t>
            </a:r>
            <a:br>
              <a:rPr lang="en-US" cap="none" dirty="0">
                <a:solidFill>
                  <a:srgbClr val="1B436E"/>
                </a:solidFill>
              </a:rPr>
            </a:br>
            <a:r>
              <a:rPr lang="en-US" cap="none" dirty="0">
                <a:solidFill>
                  <a:srgbClr val="1B436E"/>
                </a:solidFill>
              </a:rPr>
              <a:t>Publication Notice</a:t>
            </a:r>
          </a:p>
        </p:txBody>
      </p:sp>
      <p:pic>
        <p:nvPicPr>
          <p:cNvPr id="19459" name="Content Placeholder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1163" y="2663825"/>
            <a:ext cx="4040187" cy="2673350"/>
          </a:xfrm>
          <a:ln w="6350">
            <a:solidFill>
              <a:schemeClr val="bg1">
                <a:lumMod val="75000"/>
              </a:schemeClr>
            </a:solidFill>
          </a:ln>
          <a:effectLst>
            <a:outerShdw blurRad="50800" dist="38100" dir="2700000" algn="tl" rotWithShape="0">
              <a:prstClr val="black">
                <a:alpha val="40000"/>
              </a:prstClr>
            </a:outerShdw>
          </a:effectLst>
        </p:spPr>
      </p:pic>
      <p:pic>
        <p:nvPicPr>
          <p:cNvPr id="19462" name="Content Placeholder 3"/>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4684713" y="1752600"/>
            <a:ext cx="3925887" cy="4594225"/>
          </a:xfrm>
          <a:ln w="6350">
            <a:solidFill>
              <a:schemeClr val="bg1">
                <a:lumMod val="75000"/>
              </a:schemeClr>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defRPr/>
            </a:pPr>
            <a:r>
              <a:rPr lang="en-US" cap="none" dirty="0">
                <a:solidFill>
                  <a:srgbClr val="1B436E"/>
                </a:solidFill>
              </a:rPr>
              <a:t>Notice in Damages Classes</a:t>
            </a:r>
          </a:p>
        </p:txBody>
      </p:sp>
      <p:sp>
        <p:nvSpPr>
          <p:cNvPr id="21507" name="Content Placeholder 3"/>
          <p:cNvSpPr>
            <a:spLocks noGrp="1" noChangeArrowheads="1"/>
          </p:cNvSpPr>
          <p:nvPr>
            <p:ph idx="1"/>
          </p:nvPr>
        </p:nvSpPr>
        <p:spPr>
          <a:xfrm>
            <a:off x="1752600" y="1859757"/>
            <a:ext cx="7162800" cy="4373562"/>
          </a:xfrm>
        </p:spPr>
        <p:txBody>
          <a:bodyPr/>
          <a:lstStyle/>
          <a:p>
            <a:pPr>
              <a:buClr>
                <a:srgbClr val="1B436E"/>
              </a:buClr>
            </a:pPr>
            <a:r>
              <a:rPr lang="en-US" altLang="en-US" b="1" dirty="0">
                <a:solidFill>
                  <a:srgbClr val="1B436E"/>
                </a:solidFill>
                <a:latin typeface="Calibri" panose="020F0502020204030204" pitchFamily="34" charset="0"/>
                <a:cs typeface="Calibri" panose="020F0502020204030204" pitchFamily="34" charset="0"/>
              </a:rPr>
              <a:t>Direct notice</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Email to all possible class members </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Phone numbers / text messaging – the way of the future? </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Postcards – consider whether cost effective and necessary</a:t>
            </a:r>
          </a:p>
          <a:p>
            <a:pPr>
              <a:buClr>
                <a:srgbClr val="1B436E"/>
              </a:buClr>
            </a:pPr>
            <a:r>
              <a:rPr lang="en-US" altLang="en-US" b="1" dirty="0">
                <a:solidFill>
                  <a:srgbClr val="1B436E"/>
                </a:solidFill>
                <a:latin typeface="Calibri" panose="020F0502020204030204" pitchFamily="34" charset="0"/>
                <a:cs typeface="Calibri" panose="020F0502020204030204" pitchFamily="34" charset="0"/>
              </a:rPr>
              <a:t>Indirect notice</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Online: Facebook / banner campaigns</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Press Releases</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Attorney interviews</a:t>
            </a:r>
          </a:p>
          <a:p>
            <a:pPr>
              <a:buClr>
                <a:srgbClr val="1B436E"/>
              </a:buClr>
            </a:pPr>
            <a:r>
              <a:rPr lang="en-US" altLang="en-US" b="1" dirty="0">
                <a:solidFill>
                  <a:srgbClr val="1B436E"/>
                </a:solidFill>
                <a:latin typeface="Calibri" panose="020F0502020204030204" pitchFamily="34" charset="0"/>
                <a:cs typeface="Calibri" panose="020F0502020204030204" pitchFamily="34" charset="0"/>
              </a:rPr>
              <a:t>Settlement Webpage</a:t>
            </a:r>
          </a:p>
          <a:p>
            <a:pPr lvl="1">
              <a:buClr>
                <a:srgbClr val="1B436E"/>
              </a:buClr>
              <a:buFont typeface="System Font Regular"/>
              <a:buChar char="-"/>
            </a:pPr>
            <a:r>
              <a:rPr lang="en-US" altLang="en-US" dirty="0">
                <a:latin typeface="Calibri" panose="020F0502020204030204" pitchFamily="34" charset="0"/>
                <a:cs typeface="Calibri" panose="020F0502020204030204" pitchFamily="34" charset="0"/>
              </a:rPr>
              <a:t>Get creative!</a:t>
            </a:r>
          </a:p>
          <a:p>
            <a:pPr lvl="1">
              <a:buClr>
                <a:srgbClr val="1B436E"/>
              </a:buClr>
              <a:buFont typeface="System Font Regular"/>
              <a:buChar char="-"/>
            </a:pPr>
            <a:r>
              <a:rPr lang="en-US" altLang="en-US" dirty="0" err="1">
                <a:latin typeface="Calibri" panose="020F0502020204030204" pitchFamily="34" charset="0"/>
                <a:cs typeface="Calibri" panose="020F0502020204030204" pitchFamily="34" charset="0"/>
              </a:rPr>
              <a:t>www.reversethecharge.com</a:t>
            </a:r>
            <a:r>
              <a:rPr lang="en-US" altLang="en-US" dirty="0">
                <a:latin typeface="Calibri" panose="020F0502020204030204" pitchFamily="34" charset="0"/>
                <a:cs typeface="Calibri" panose="020F0502020204030204" pitchFamily="34" charset="0"/>
              </a:rPr>
              <a:t>  (Lithium Ion Batteries overcharge)</a:t>
            </a:r>
          </a:p>
        </p:txBody>
      </p:sp>
      <p:pic>
        <p:nvPicPr>
          <p:cNvPr id="2150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505200"/>
            <a:ext cx="846138" cy="84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49316"/>
            <a:ext cx="861082" cy="8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053431"/>
            <a:ext cx="84613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pPr>
              <a:defRPr/>
            </a:pPr>
            <a:r>
              <a:rPr lang="en-US" cap="none" dirty="0">
                <a:solidFill>
                  <a:srgbClr val="1B436E"/>
                </a:solidFill>
              </a:rPr>
              <a:t>Design Your Notice Program</a:t>
            </a:r>
          </a:p>
        </p:txBody>
      </p:sp>
      <p:sp>
        <p:nvSpPr>
          <p:cNvPr id="25603" name="Content Placeholder 2">
            <a:extLst/>
          </p:cNvPr>
          <p:cNvSpPr>
            <a:spLocks noGrp="1" noChangeArrowheads="1"/>
          </p:cNvSpPr>
          <p:nvPr>
            <p:ph idx="1"/>
          </p:nvPr>
        </p:nvSpPr>
        <p:spPr>
          <a:xfrm>
            <a:off x="457200" y="1920240"/>
            <a:ext cx="8229600" cy="4373563"/>
          </a:xfrm>
        </p:spPr>
        <p:txBody>
          <a:bodyPr/>
          <a:lstStyle/>
          <a:p>
            <a:pPr>
              <a:buClr>
                <a:srgbClr val="1B436E"/>
              </a:buClr>
              <a:defRPr/>
            </a:pPr>
            <a:r>
              <a:rPr lang="en-US" altLang="en-US" dirty="0">
                <a:solidFill>
                  <a:srgbClr val="564B3C"/>
                </a:solidFill>
                <a:latin typeface="Calibri" panose="020F0502020204030204" pitchFamily="34" charset="0"/>
                <a:cs typeface="Calibri" panose="020F0502020204030204" pitchFamily="34" charset="0"/>
              </a:rPr>
              <a:t>Seek bids from </a:t>
            </a:r>
            <a:r>
              <a:rPr lang="en-US" altLang="en-US" u="sng" dirty="0">
                <a:solidFill>
                  <a:srgbClr val="564B3C"/>
                </a:solidFill>
                <a:latin typeface="Calibri" panose="020F0502020204030204" pitchFamily="34" charset="0"/>
                <a:cs typeface="Calibri" panose="020F0502020204030204" pitchFamily="34" charset="0"/>
              </a:rPr>
              <a:t>multiple</a:t>
            </a:r>
            <a:r>
              <a:rPr lang="en-US" altLang="en-US" dirty="0">
                <a:solidFill>
                  <a:srgbClr val="564B3C"/>
                </a:solidFill>
                <a:latin typeface="Calibri" panose="020F0502020204030204" pitchFamily="34" charset="0"/>
                <a:cs typeface="Calibri" panose="020F0502020204030204" pitchFamily="34" charset="0"/>
              </a:rPr>
              <a:t> vendors.</a:t>
            </a:r>
          </a:p>
          <a:p>
            <a:pPr>
              <a:buClr>
                <a:srgbClr val="1B436E"/>
              </a:buClr>
              <a:defRPr/>
            </a:pPr>
            <a:r>
              <a:rPr lang="en-US" altLang="en-US" dirty="0">
                <a:solidFill>
                  <a:srgbClr val="564B3C"/>
                </a:solidFill>
                <a:latin typeface="Calibri" panose="020F0502020204030204" pitchFamily="34" charset="0"/>
                <a:cs typeface="Calibri" panose="020F0502020204030204" pitchFamily="34" charset="0"/>
              </a:rPr>
              <a:t>Negotiate down the proposals.                                      The first price is not the last price. </a:t>
            </a:r>
          </a:p>
          <a:p>
            <a:pPr>
              <a:buClr>
                <a:srgbClr val="1B436E"/>
              </a:buClr>
              <a:defRPr/>
            </a:pPr>
            <a:r>
              <a:rPr lang="en-US" altLang="en-US" dirty="0">
                <a:solidFill>
                  <a:srgbClr val="564B3C"/>
                </a:solidFill>
                <a:latin typeface="Calibri" panose="020F0502020204030204" pitchFamily="34" charset="0"/>
                <a:cs typeface="Calibri" panose="020F0502020204030204" pitchFamily="34" charset="0"/>
              </a:rPr>
              <a:t>Be aware of hourly charges for                          undefined projects.</a:t>
            </a:r>
          </a:p>
          <a:p>
            <a:pPr marL="114300" indent="0">
              <a:buClr>
                <a:srgbClr val="1B436E"/>
              </a:buClr>
              <a:buFont typeface="Arial" panose="020B0604020202020204" pitchFamily="34" charset="0"/>
              <a:buNone/>
              <a:defRPr/>
            </a:pPr>
            <a:endParaRPr lang="en-US" altLang="en-US" dirty="0">
              <a:solidFill>
                <a:srgbClr val="564B3C"/>
              </a:solidFill>
              <a:latin typeface="Calibri" panose="020F0502020204030204" pitchFamily="34" charset="0"/>
              <a:cs typeface="Calibri" panose="020F0502020204030204" pitchFamily="34" charset="0"/>
            </a:endParaRPr>
          </a:p>
          <a:p>
            <a:pPr marL="114300" indent="0">
              <a:buClr>
                <a:srgbClr val="1B436E"/>
              </a:buClr>
              <a:buFont typeface="Arial" panose="020B0604020202020204" pitchFamily="34" charset="0"/>
              <a:buNone/>
              <a:defRPr/>
            </a:pPr>
            <a:r>
              <a:rPr lang="en-US" altLang="en-US" dirty="0">
                <a:solidFill>
                  <a:srgbClr val="564B3C"/>
                </a:solidFill>
                <a:latin typeface="Calibri" panose="020F0502020204030204" pitchFamily="34" charset="0"/>
                <a:cs typeface="Calibri" panose="020F0502020204030204" pitchFamily="34" charset="0"/>
              </a:rPr>
              <a:t>Think about your long term goals:</a:t>
            </a:r>
          </a:p>
          <a:p>
            <a:pPr lvl="1">
              <a:buClr>
                <a:srgbClr val="1B436E"/>
              </a:buClr>
              <a:defRPr/>
            </a:pPr>
            <a:r>
              <a:rPr lang="en-US" altLang="en-US" dirty="0">
                <a:solidFill>
                  <a:srgbClr val="564B3C"/>
                </a:solidFill>
                <a:latin typeface="Calibri" panose="020F0502020204030204" pitchFamily="34" charset="0"/>
                <a:cs typeface="Calibri" panose="020F0502020204030204" pitchFamily="34" charset="0"/>
              </a:rPr>
              <a:t>Damages Classes: Converting notice to claims being made on the settlement fund</a:t>
            </a:r>
          </a:p>
          <a:p>
            <a:pPr>
              <a:buClr>
                <a:srgbClr val="1B436E"/>
              </a:buClr>
              <a:defRPr/>
            </a:pPr>
            <a:endParaRPr lang="en-US" altLang="en-US" dirty="0">
              <a:solidFill>
                <a:srgbClr val="564B3C"/>
              </a:solidFill>
              <a:latin typeface="Calibri" panose="020F0502020204030204" pitchFamily="34" charset="0"/>
              <a:cs typeface="Calibri" panose="020F0502020204030204" pitchFamily="34" charset="0"/>
            </a:endParaRPr>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2057400"/>
            <a:ext cx="28178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25450" y="407988"/>
            <a:ext cx="8261350" cy="1039812"/>
          </a:xfrm>
        </p:spPr>
        <p:txBody>
          <a:bodyPr/>
          <a:lstStyle/>
          <a:p>
            <a:pPr>
              <a:defRPr/>
            </a:pPr>
            <a:r>
              <a:rPr lang="en-US" cap="none" dirty="0">
                <a:solidFill>
                  <a:srgbClr val="1B436E"/>
                </a:solidFill>
              </a:rPr>
              <a:t>Consider Simpler Notice</a:t>
            </a:r>
          </a:p>
        </p:txBody>
      </p:sp>
      <p:sp>
        <p:nvSpPr>
          <p:cNvPr id="25603" name="Content Placeholder 2"/>
          <p:cNvSpPr>
            <a:spLocks noGrp="1" noChangeArrowheads="1"/>
          </p:cNvSpPr>
          <p:nvPr>
            <p:ph type="body" idx="1"/>
          </p:nvPr>
        </p:nvSpPr>
        <p:spPr>
          <a:xfrm>
            <a:off x="425450" y="1722438"/>
            <a:ext cx="4040188" cy="411162"/>
          </a:xfrm>
        </p:spPr>
        <p:txBody>
          <a:bodyPr anchor="t"/>
          <a:lstStyle/>
          <a:p>
            <a:r>
              <a:rPr lang="en-US" altLang="en-US" b="0" dirty="0">
                <a:solidFill>
                  <a:srgbClr val="1B436E"/>
                </a:solidFill>
                <a:latin typeface="Calibri" panose="020F0502020204030204" pitchFamily="34" charset="0"/>
                <a:cs typeface="Calibri" panose="020F0502020204030204" pitchFamily="34" charset="0"/>
              </a:rPr>
              <a:t>This is constitutional.</a:t>
            </a:r>
          </a:p>
        </p:txBody>
      </p:sp>
      <p:sp>
        <p:nvSpPr>
          <p:cNvPr id="25604" name="Text Placeholder 4"/>
          <p:cNvSpPr>
            <a:spLocks noGrp="1" noChangeArrowheads="1"/>
          </p:cNvSpPr>
          <p:nvPr>
            <p:ph type="body" sz="quarter" idx="3"/>
          </p:nvPr>
        </p:nvSpPr>
        <p:spPr>
          <a:xfrm>
            <a:off x="4645025" y="1722438"/>
            <a:ext cx="4041775" cy="411162"/>
          </a:xfrm>
        </p:spPr>
        <p:txBody>
          <a:bodyPr anchor="t"/>
          <a:lstStyle/>
          <a:p>
            <a:r>
              <a:rPr lang="en-US" altLang="en-US" b="0">
                <a:solidFill>
                  <a:srgbClr val="1B436E"/>
                </a:solidFill>
                <a:latin typeface="Calibri" panose="020F0502020204030204" pitchFamily="34" charset="0"/>
                <a:cs typeface="Calibri" panose="020F0502020204030204" pitchFamily="34" charset="0"/>
              </a:rPr>
              <a:t>So why do we send this?</a:t>
            </a:r>
          </a:p>
        </p:txBody>
      </p:sp>
      <p:pic>
        <p:nvPicPr>
          <p:cNvPr id="25605" name="Content Placeholder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749800" y="2209800"/>
            <a:ext cx="3832225" cy="3687763"/>
          </a:xfrm>
          <a:ln>
            <a:solidFill>
              <a:schemeClr val="tx1"/>
            </a:solidFill>
            <a:miter lim="800000"/>
            <a:headEnd/>
            <a:tailEnd/>
          </a:ln>
        </p:spPr>
      </p:pic>
      <p:pic>
        <p:nvPicPr>
          <p:cNvPr id="256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 y="2209800"/>
            <a:ext cx="40052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3"/>
          <p:cNvSpPr txBox="1">
            <a:spLocks noChangeArrowheads="1"/>
          </p:cNvSpPr>
          <p:nvPr/>
        </p:nvSpPr>
        <p:spPr bwMode="auto">
          <a:xfrm>
            <a:off x="2819400" y="5638800"/>
            <a:ext cx="1752600" cy="8302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a:r>
              <a:rPr lang="en-US" altLang="en-US" sz="1200" dirty="0">
                <a:solidFill>
                  <a:srgbClr val="564B3C"/>
                </a:solidFill>
                <a:latin typeface="Calibri" panose="020F0502020204030204" pitchFamily="34" charset="0"/>
                <a:cs typeface="Calibri" panose="020F0502020204030204" pitchFamily="34" charset="0"/>
              </a:rPr>
              <a:t>Actual notice proposed by OC, approved, and sent in Kmart ADA Title III settlement.</a:t>
            </a:r>
          </a:p>
        </p:txBody>
      </p:sp>
      <p:cxnSp>
        <p:nvCxnSpPr>
          <p:cNvPr id="7" name="Connector: Elbow 6">
            <a:extLst/>
          </p:cNvPr>
          <p:cNvCxnSpPr>
            <a:endCxn id="25605" idx="2"/>
          </p:cNvCxnSpPr>
          <p:nvPr/>
        </p:nvCxnSpPr>
        <p:spPr>
          <a:xfrm flipV="1">
            <a:off x="4572000" y="5897563"/>
            <a:ext cx="2093913" cy="350837"/>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TotalTime>
  <Words>1114</Words>
  <Application>Microsoft Office PowerPoint</Application>
  <PresentationFormat>On-screen Show (4:3)</PresentationFormat>
  <Paragraphs>107</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Apothecary</vt:lpstr>
      <vt:lpstr>GENERAL DEVELOPMENTS IN CLASS ACTION LAW</vt:lpstr>
      <vt:lpstr>Recent Developments: Ascertainability</vt:lpstr>
      <vt:lpstr>Recent Developments:  Predominance</vt:lpstr>
      <vt:lpstr>Recent developments:  SETTLEMENTS </vt:lpstr>
      <vt:lpstr>Online Advertising Revenue in the United States from 2000 to 2017</vt:lpstr>
      <vt:lpstr>Consider the Appropriateness of Publication Notice</vt:lpstr>
      <vt:lpstr>Notice in Damages Classes</vt:lpstr>
      <vt:lpstr>Design Your Notice Program</vt:lpstr>
      <vt:lpstr>Consider Simpler Notice</vt:lpstr>
      <vt:lpstr>Consider Graphics/Logos</vt:lpstr>
      <vt:lpstr>Lithium Ion Battery Case – In Progress (all Indirect Purchaser Plaintiffs)</vt:lpstr>
      <vt:lpstr>Personal Experience as Class Member</vt:lpstr>
      <vt:lpstr>Tensions to Consider </vt:lpstr>
      <vt:lpstr>Personal Experience as Class Member</vt:lpstr>
      <vt:lpstr>Personal Experience as Class Member</vt:lpstr>
      <vt:lpstr>Personal Experience as Class Member cont’d</vt:lpstr>
      <vt:lpstr>Electronic distribution may be cheaper and more effective</vt:lpstr>
      <vt:lpstr>More reports to the court on the effectiveness of the campaigns. </vt:lpstr>
      <vt:lpstr>Notice Aggregators</vt:lpstr>
      <vt:lpstr>Notice Aggregators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Dugar, Kirti</cp:lastModifiedBy>
  <cp:revision>14</cp:revision>
  <dcterms:created xsi:type="dcterms:W3CDTF">2018-09-11T20:10:42Z</dcterms:created>
  <dcterms:modified xsi:type="dcterms:W3CDTF">2018-09-13T16:27:41Z</dcterms:modified>
</cp:coreProperties>
</file>