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 id="2147483686" r:id="rId6"/>
  </p:sldMasterIdLst>
  <p:notesMasterIdLst>
    <p:notesMasterId r:id="rId34"/>
  </p:notesMasterIdLst>
  <p:sldIdLst>
    <p:sldId id="489" r:id="rId7"/>
    <p:sldId id="530" r:id="rId8"/>
    <p:sldId id="561" r:id="rId9"/>
    <p:sldId id="615" r:id="rId10"/>
    <p:sldId id="616" r:id="rId11"/>
    <p:sldId id="571" r:id="rId12"/>
    <p:sldId id="572" r:id="rId13"/>
    <p:sldId id="573" r:id="rId14"/>
    <p:sldId id="515" r:id="rId15"/>
    <p:sldId id="560" r:id="rId16"/>
    <p:sldId id="565" r:id="rId17"/>
    <p:sldId id="566" r:id="rId18"/>
    <p:sldId id="596" r:id="rId19"/>
    <p:sldId id="608" r:id="rId20"/>
    <p:sldId id="516" r:id="rId21"/>
    <p:sldId id="589" r:id="rId22"/>
    <p:sldId id="590" r:id="rId23"/>
    <p:sldId id="551" r:id="rId24"/>
    <p:sldId id="552" r:id="rId25"/>
    <p:sldId id="553" r:id="rId26"/>
    <p:sldId id="609" r:id="rId27"/>
    <p:sldId id="546" r:id="rId28"/>
    <p:sldId id="610" r:id="rId29"/>
    <p:sldId id="611" r:id="rId30"/>
    <p:sldId id="612" r:id="rId31"/>
    <p:sldId id="614" r:id="rId32"/>
    <p:sldId id="613" r:id="rId33"/>
  </p:sldIdLst>
  <p:sldSz cx="12192000" cy="6858000"/>
  <p:notesSz cx="7010400" cy="92964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875" autoAdjust="0"/>
  </p:normalViewPr>
  <p:slideViewPr>
    <p:cSldViewPr snapToGrid="0">
      <p:cViewPr varScale="1">
        <p:scale>
          <a:sx n="63" d="100"/>
          <a:sy n="63" d="100"/>
        </p:scale>
        <p:origin x="804" y="64"/>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50" d="100"/>
          <a:sy n="50" d="100"/>
        </p:scale>
        <p:origin x="2684" y="5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ags" Target="tags/tag1.xml"/><Relationship Id="rId8" Type="http://schemas.openxmlformats.org/officeDocument/2006/relationships/slide" Target="slides/slide2.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Blum" userId="82ed5075-c67e-4731-98fb-f8039d09f319" providerId="ADAL" clId="{15187B32-55D3-42F6-9466-230D54475F8D}"/>
    <pc:docChg chg="undo custSel addSld delSld modSld">
      <pc:chgData name="Karen Blum" userId="82ed5075-c67e-4731-98fb-f8039d09f319" providerId="ADAL" clId="{15187B32-55D3-42F6-9466-230D54475F8D}" dt="2022-10-24T21:29:23.134" v="1108" actId="20577"/>
      <pc:docMkLst>
        <pc:docMk/>
      </pc:docMkLst>
      <pc:sldChg chg="modSp">
        <pc:chgData name="Karen Blum" userId="82ed5075-c67e-4731-98fb-f8039d09f319" providerId="ADAL" clId="{15187B32-55D3-42F6-9466-230D54475F8D}" dt="2022-09-18T14:06:51.956" v="639" actId="20577"/>
        <pc:sldMkLst>
          <pc:docMk/>
          <pc:sldMk cId="3868031076" sldId="489"/>
        </pc:sldMkLst>
        <pc:spChg chg="mod">
          <ac:chgData name="Karen Blum" userId="82ed5075-c67e-4731-98fb-f8039d09f319" providerId="ADAL" clId="{15187B32-55D3-42F6-9466-230D54475F8D}" dt="2022-09-18T14:06:51.956" v="639" actId="20577"/>
          <ac:spMkLst>
            <pc:docMk/>
            <pc:sldMk cId="3868031076" sldId="489"/>
            <ac:spMk id="5" creationId="{00000000-0000-0000-0000-000000000000}"/>
          </ac:spMkLst>
        </pc:spChg>
      </pc:sldChg>
      <pc:sldChg chg="modSp">
        <pc:chgData name="Karen Blum" userId="82ed5075-c67e-4731-98fb-f8039d09f319" providerId="ADAL" clId="{15187B32-55D3-42F6-9466-230D54475F8D}" dt="2022-10-07T15:57:38.395" v="736" actId="20577"/>
        <pc:sldMkLst>
          <pc:docMk/>
          <pc:sldMk cId="1307402120" sldId="515"/>
        </pc:sldMkLst>
        <pc:spChg chg="mod">
          <ac:chgData name="Karen Blum" userId="82ed5075-c67e-4731-98fb-f8039d09f319" providerId="ADAL" clId="{15187B32-55D3-42F6-9466-230D54475F8D}" dt="2022-10-07T15:57:38.395" v="736" actId="20577"/>
          <ac:spMkLst>
            <pc:docMk/>
            <pc:sldMk cId="1307402120" sldId="515"/>
            <ac:spMk id="67587" creationId="{00000000-0000-0000-0000-000000000000}"/>
          </ac:spMkLst>
        </pc:spChg>
      </pc:sldChg>
      <pc:sldChg chg="modSp">
        <pc:chgData name="Karen Blum" userId="82ed5075-c67e-4731-98fb-f8039d09f319" providerId="ADAL" clId="{15187B32-55D3-42F6-9466-230D54475F8D}" dt="2022-10-17T19:11:29.061" v="1051" actId="20577"/>
        <pc:sldMkLst>
          <pc:docMk/>
          <pc:sldMk cId="1186625646" sldId="516"/>
        </pc:sldMkLst>
        <pc:spChg chg="mod">
          <ac:chgData name="Karen Blum" userId="82ed5075-c67e-4731-98fb-f8039d09f319" providerId="ADAL" clId="{15187B32-55D3-42F6-9466-230D54475F8D}" dt="2022-10-17T19:11:29.061" v="1051" actId="20577"/>
          <ac:spMkLst>
            <pc:docMk/>
            <pc:sldMk cId="1186625646" sldId="516"/>
            <ac:spMk id="67587" creationId="{00000000-0000-0000-0000-000000000000}"/>
          </ac:spMkLst>
        </pc:spChg>
      </pc:sldChg>
      <pc:sldChg chg="modSp">
        <pc:chgData name="Karen Blum" userId="82ed5075-c67e-4731-98fb-f8039d09f319" providerId="ADAL" clId="{15187B32-55D3-42F6-9466-230D54475F8D}" dt="2022-10-07T16:08:52.343" v="792" actId="20577"/>
        <pc:sldMkLst>
          <pc:docMk/>
          <pc:sldMk cId="1672304314" sldId="546"/>
        </pc:sldMkLst>
        <pc:spChg chg="mod">
          <ac:chgData name="Karen Blum" userId="82ed5075-c67e-4731-98fb-f8039d09f319" providerId="ADAL" clId="{15187B32-55D3-42F6-9466-230D54475F8D}" dt="2022-10-07T16:08:52.343" v="792" actId="20577"/>
          <ac:spMkLst>
            <pc:docMk/>
            <pc:sldMk cId="1672304314" sldId="546"/>
            <ac:spMk id="3" creationId="{00000000-0000-0000-0000-000000000000}"/>
          </ac:spMkLst>
        </pc:spChg>
      </pc:sldChg>
      <pc:sldChg chg="modSp">
        <pc:chgData name="Karen Blum" userId="82ed5075-c67e-4731-98fb-f8039d09f319" providerId="ADAL" clId="{15187B32-55D3-42F6-9466-230D54475F8D}" dt="2022-10-17T19:26:31.238" v="1066" actId="6549"/>
        <pc:sldMkLst>
          <pc:docMk/>
          <pc:sldMk cId="762899231" sldId="551"/>
        </pc:sldMkLst>
        <pc:spChg chg="mod">
          <ac:chgData name="Karen Blum" userId="82ed5075-c67e-4731-98fb-f8039d09f319" providerId="ADAL" clId="{15187B32-55D3-42F6-9466-230D54475F8D}" dt="2022-10-17T19:26:31.238" v="1066" actId="6549"/>
          <ac:spMkLst>
            <pc:docMk/>
            <pc:sldMk cId="762899231" sldId="551"/>
            <ac:spMk id="3" creationId="{00000000-0000-0000-0000-000000000000}"/>
          </ac:spMkLst>
        </pc:spChg>
      </pc:sldChg>
      <pc:sldChg chg="modSp">
        <pc:chgData name="Karen Blum" userId="82ed5075-c67e-4731-98fb-f8039d09f319" providerId="ADAL" clId="{15187B32-55D3-42F6-9466-230D54475F8D}" dt="2022-10-17T19:28:30.595" v="1068" actId="27636"/>
        <pc:sldMkLst>
          <pc:docMk/>
          <pc:sldMk cId="3362225043" sldId="553"/>
        </pc:sldMkLst>
        <pc:spChg chg="mod">
          <ac:chgData name="Karen Blum" userId="82ed5075-c67e-4731-98fb-f8039d09f319" providerId="ADAL" clId="{15187B32-55D3-42F6-9466-230D54475F8D}" dt="2022-10-17T19:28:30.595" v="1068" actId="27636"/>
          <ac:spMkLst>
            <pc:docMk/>
            <pc:sldMk cId="3362225043" sldId="553"/>
            <ac:spMk id="3" creationId="{00000000-0000-0000-0000-000000000000}"/>
          </ac:spMkLst>
        </pc:spChg>
      </pc:sldChg>
      <pc:sldChg chg="modSp">
        <pc:chgData name="Karen Blum" userId="82ed5075-c67e-4731-98fb-f8039d09f319" providerId="ADAL" clId="{15187B32-55D3-42F6-9466-230D54475F8D}" dt="2022-10-17T18:54:38.671" v="997" actId="5793"/>
        <pc:sldMkLst>
          <pc:docMk/>
          <pc:sldMk cId="4010486987" sldId="561"/>
        </pc:sldMkLst>
        <pc:spChg chg="mod">
          <ac:chgData name="Karen Blum" userId="82ed5075-c67e-4731-98fb-f8039d09f319" providerId="ADAL" clId="{15187B32-55D3-42F6-9466-230D54475F8D}" dt="2022-10-17T18:54:38.671" v="997" actId="5793"/>
          <ac:spMkLst>
            <pc:docMk/>
            <pc:sldMk cId="4010486987" sldId="561"/>
            <ac:spMk id="3" creationId="{00000000-0000-0000-0000-000000000000}"/>
          </ac:spMkLst>
        </pc:spChg>
      </pc:sldChg>
      <pc:sldChg chg="modSp">
        <pc:chgData name="Karen Blum" userId="82ed5075-c67e-4731-98fb-f8039d09f319" providerId="ADAL" clId="{15187B32-55D3-42F6-9466-230D54475F8D}" dt="2022-10-07T15:49:28.219" v="685" actId="20577"/>
        <pc:sldMkLst>
          <pc:docMk/>
          <pc:sldMk cId="77772198" sldId="566"/>
        </pc:sldMkLst>
        <pc:spChg chg="mod">
          <ac:chgData name="Karen Blum" userId="82ed5075-c67e-4731-98fb-f8039d09f319" providerId="ADAL" clId="{15187B32-55D3-42F6-9466-230D54475F8D}" dt="2022-10-07T15:49:28.219" v="685" actId="20577"/>
          <ac:spMkLst>
            <pc:docMk/>
            <pc:sldMk cId="77772198" sldId="566"/>
            <ac:spMk id="67587" creationId="{00000000-0000-0000-0000-000000000000}"/>
          </ac:spMkLst>
        </pc:spChg>
      </pc:sldChg>
      <pc:sldChg chg="modSp modNotes">
        <pc:chgData name="Karen Blum" userId="82ed5075-c67e-4731-98fb-f8039d09f319" providerId="ADAL" clId="{15187B32-55D3-42F6-9466-230D54475F8D}" dt="2022-10-18T15:56:45.888" v="1088" actId="20577"/>
        <pc:sldMkLst>
          <pc:docMk/>
          <pc:sldMk cId="2046058854" sldId="573"/>
        </pc:sldMkLst>
        <pc:spChg chg="mod">
          <ac:chgData name="Karen Blum" userId="82ed5075-c67e-4731-98fb-f8039d09f319" providerId="ADAL" clId="{15187B32-55D3-42F6-9466-230D54475F8D}" dt="2022-10-18T15:53:49.096" v="1084" actId="5793"/>
          <ac:spMkLst>
            <pc:docMk/>
            <pc:sldMk cId="2046058854" sldId="573"/>
            <ac:spMk id="34819" creationId="{00000000-0000-0000-0000-000000000000}"/>
          </ac:spMkLst>
        </pc:spChg>
      </pc:sldChg>
      <pc:sldChg chg="modSp">
        <pc:chgData name="Karen Blum" userId="82ed5075-c67e-4731-98fb-f8039d09f319" providerId="ADAL" clId="{15187B32-55D3-42F6-9466-230D54475F8D}" dt="2022-10-24T21:29:23.134" v="1108" actId="20577"/>
        <pc:sldMkLst>
          <pc:docMk/>
          <pc:sldMk cId="3245711532" sldId="590"/>
        </pc:sldMkLst>
        <pc:spChg chg="mod">
          <ac:chgData name="Karen Blum" userId="82ed5075-c67e-4731-98fb-f8039d09f319" providerId="ADAL" clId="{15187B32-55D3-42F6-9466-230D54475F8D}" dt="2022-10-24T21:29:23.134" v="1108" actId="20577"/>
          <ac:spMkLst>
            <pc:docMk/>
            <pc:sldMk cId="3245711532" sldId="590"/>
            <ac:spMk id="67587" creationId="{00000000-0000-0000-0000-000000000000}"/>
          </ac:spMkLst>
        </pc:spChg>
      </pc:sldChg>
      <pc:sldChg chg="modSp add">
        <pc:chgData name="Karen Blum" userId="82ed5075-c67e-4731-98fb-f8039d09f319" providerId="ADAL" clId="{15187B32-55D3-42F6-9466-230D54475F8D}" dt="2022-09-12T19:26:59.267" v="34" actId="5793"/>
        <pc:sldMkLst>
          <pc:docMk/>
          <pc:sldMk cId="3738995578" sldId="609"/>
        </pc:sldMkLst>
        <pc:spChg chg="mod">
          <ac:chgData name="Karen Blum" userId="82ed5075-c67e-4731-98fb-f8039d09f319" providerId="ADAL" clId="{15187B32-55D3-42F6-9466-230D54475F8D}" dt="2022-09-12T19:26:59.267" v="34" actId="5793"/>
          <ac:spMkLst>
            <pc:docMk/>
            <pc:sldMk cId="3738995578" sldId="609"/>
            <ac:spMk id="3" creationId="{00000000-0000-0000-0000-000000000000}"/>
          </ac:spMkLst>
        </pc:spChg>
      </pc:sldChg>
      <pc:sldChg chg="modSp add">
        <pc:chgData name="Karen Blum" userId="82ed5075-c67e-4731-98fb-f8039d09f319" providerId="ADAL" clId="{15187B32-55D3-42F6-9466-230D54475F8D}" dt="2022-10-17T19:44:43.715" v="1069" actId="207"/>
        <pc:sldMkLst>
          <pc:docMk/>
          <pc:sldMk cId="12475222" sldId="610"/>
        </pc:sldMkLst>
        <pc:spChg chg="mod">
          <ac:chgData name="Karen Blum" userId="82ed5075-c67e-4731-98fb-f8039d09f319" providerId="ADAL" clId="{15187B32-55D3-42F6-9466-230D54475F8D}" dt="2022-09-16T16:36:00.118" v="394" actId="20577"/>
          <ac:spMkLst>
            <pc:docMk/>
            <pc:sldMk cId="12475222" sldId="610"/>
            <ac:spMk id="2" creationId="{00000000-0000-0000-0000-000000000000}"/>
          </ac:spMkLst>
        </pc:spChg>
        <pc:spChg chg="mod">
          <ac:chgData name="Karen Blum" userId="82ed5075-c67e-4731-98fb-f8039d09f319" providerId="ADAL" clId="{15187B32-55D3-42F6-9466-230D54475F8D}" dt="2022-10-17T19:44:43.715" v="1069" actId="207"/>
          <ac:spMkLst>
            <pc:docMk/>
            <pc:sldMk cId="12475222" sldId="610"/>
            <ac:spMk id="3" creationId="{00000000-0000-0000-0000-000000000000}"/>
          </ac:spMkLst>
        </pc:spChg>
      </pc:sldChg>
      <pc:sldChg chg="modSp add">
        <pc:chgData name="Karen Blum" userId="82ed5075-c67e-4731-98fb-f8039d09f319" providerId="ADAL" clId="{15187B32-55D3-42F6-9466-230D54475F8D}" dt="2022-09-16T18:09:21.257" v="621" actId="27636"/>
        <pc:sldMkLst>
          <pc:docMk/>
          <pc:sldMk cId="1597802002" sldId="611"/>
        </pc:sldMkLst>
        <pc:spChg chg="mod">
          <ac:chgData name="Karen Blum" userId="82ed5075-c67e-4731-98fb-f8039d09f319" providerId="ADAL" clId="{15187B32-55D3-42F6-9466-230D54475F8D}" dt="2022-09-16T18:09:21.257" v="621" actId="27636"/>
          <ac:spMkLst>
            <pc:docMk/>
            <pc:sldMk cId="1597802002" sldId="611"/>
            <ac:spMk id="3" creationId="{00000000-0000-0000-0000-000000000000}"/>
          </ac:spMkLst>
        </pc:spChg>
      </pc:sldChg>
      <pc:sldChg chg="modSp add">
        <pc:chgData name="Karen Blum" userId="82ed5075-c67e-4731-98fb-f8039d09f319" providerId="ADAL" clId="{15187B32-55D3-42F6-9466-230D54475F8D}" dt="2022-10-17T19:49:37.257" v="1074" actId="207"/>
        <pc:sldMkLst>
          <pc:docMk/>
          <pc:sldMk cId="4143586374" sldId="612"/>
        </pc:sldMkLst>
        <pc:spChg chg="mod">
          <ac:chgData name="Karen Blum" userId="82ed5075-c67e-4731-98fb-f8039d09f319" providerId="ADAL" clId="{15187B32-55D3-42F6-9466-230D54475F8D}" dt="2022-10-17T19:49:37.257" v="1074" actId="207"/>
          <ac:spMkLst>
            <pc:docMk/>
            <pc:sldMk cId="4143586374" sldId="612"/>
            <ac:spMk id="3" creationId="{00000000-0000-0000-0000-000000000000}"/>
          </ac:spMkLst>
        </pc:spChg>
      </pc:sldChg>
      <pc:sldChg chg="modSp add">
        <pc:chgData name="Karen Blum" userId="82ed5075-c67e-4731-98fb-f8039d09f319" providerId="ADAL" clId="{15187B32-55D3-42F6-9466-230D54475F8D}" dt="2022-10-17T19:53:24.309" v="1077" actId="207"/>
        <pc:sldMkLst>
          <pc:docMk/>
          <pc:sldMk cId="3107212555" sldId="613"/>
        </pc:sldMkLst>
        <pc:spChg chg="mod">
          <ac:chgData name="Karen Blum" userId="82ed5075-c67e-4731-98fb-f8039d09f319" providerId="ADAL" clId="{15187B32-55D3-42F6-9466-230D54475F8D}" dt="2022-10-17T19:53:24.309" v="1077" actId="207"/>
          <ac:spMkLst>
            <pc:docMk/>
            <pc:sldMk cId="3107212555" sldId="613"/>
            <ac:spMk id="3" creationId="{00000000-0000-0000-0000-000000000000}"/>
          </ac:spMkLst>
        </pc:spChg>
      </pc:sldChg>
      <pc:sldChg chg="modSp add">
        <pc:chgData name="Karen Blum" userId="82ed5075-c67e-4731-98fb-f8039d09f319" providerId="ADAL" clId="{15187B32-55D3-42F6-9466-230D54475F8D}" dt="2022-10-17T19:51:11.249" v="1076" actId="207"/>
        <pc:sldMkLst>
          <pc:docMk/>
          <pc:sldMk cId="2943779640" sldId="614"/>
        </pc:sldMkLst>
        <pc:spChg chg="mod">
          <ac:chgData name="Karen Blum" userId="82ed5075-c67e-4731-98fb-f8039d09f319" providerId="ADAL" clId="{15187B32-55D3-42F6-9466-230D54475F8D}" dt="2022-10-17T19:51:11.249" v="1076" actId="207"/>
          <ac:spMkLst>
            <pc:docMk/>
            <pc:sldMk cId="2943779640" sldId="614"/>
            <ac:spMk id="3" creationId="{00000000-0000-0000-0000-000000000000}"/>
          </ac:spMkLst>
        </pc:spChg>
      </pc:sldChg>
      <pc:sldChg chg="modSp add">
        <pc:chgData name="Karen Blum" userId="82ed5075-c67e-4731-98fb-f8039d09f319" providerId="ADAL" clId="{15187B32-55D3-42F6-9466-230D54475F8D}" dt="2022-10-20T14:10:47.684" v="1103" actId="27636"/>
        <pc:sldMkLst>
          <pc:docMk/>
          <pc:sldMk cId="1697793576" sldId="615"/>
        </pc:sldMkLst>
        <pc:spChg chg="mod">
          <ac:chgData name="Karen Blum" userId="82ed5075-c67e-4731-98fb-f8039d09f319" providerId="ADAL" clId="{15187B32-55D3-42F6-9466-230D54475F8D}" dt="2022-10-20T14:10:47.684" v="1103" actId="27636"/>
          <ac:spMkLst>
            <pc:docMk/>
            <pc:sldMk cId="1697793576" sldId="615"/>
            <ac:spMk id="3" creationId="{00000000-0000-0000-0000-000000000000}"/>
          </ac:spMkLst>
        </pc:spChg>
      </pc:sldChg>
      <pc:sldChg chg="modSp add">
        <pc:chgData name="Karen Blum" userId="82ed5075-c67e-4731-98fb-f8039d09f319" providerId="ADAL" clId="{15187B32-55D3-42F6-9466-230D54475F8D}" dt="2022-10-20T14:11:10.943" v="1106" actId="255"/>
        <pc:sldMkLst>
          <pc:docMk/>
          <pc:sldMk cId="2227315319" sldId="616"/>
        </pc:sldMkLst>
        <pc:spChg chg="mod">
          <ac:chgData name="Karen Blum" userId="82ed5075-c67e-4731-98fb-f8039d09f319" providerId="ADAL" clId="{15187B32-55D3-42F6-9466-230D54475F8D}" dt="2022-10-20T14:11:10.943" v="1106" actId="255"/>
          <ac:spMkLst>
            <pc:docMk/>
            <pc:sldMk cId="2227315319" sldId="616"/>
            <ac:spMk id="3" creationId="{00000000-0000-0000-0000-000000000000}"/>
          </ac:spMkLst>
        </pc:spChg>
      </pc:sldChg>
    </pc:docChg>
  </pc:docChgLst>
  <pc:docChgLst>
    <pc:chgData name="Karen Blum" userId="82ed5075-c67e-4731-98fb-f8039d09f319" providerId="ADAL" clId="{53488289-F455-4A61-A029-B1176D30EE5F}"/>
    <pc:docChg chg="custSel addSld delSld modSld">
      <pc:chgData name="Karen Blum" userId="82ed5075-c67e-4731-98fb-f8039d09f319" providerId="ADAL" clId="{53488289-F455-4A61-A029-B1176D30EE5F}" dt="2022-09-12T13:02:22.097" v="236" actId="20577"/>
      <pc:docMkLst>
        <pc:docMk/>
      </pc:docMkLst>
      <pc:sldChg chg="add">
        <pc:chgData name="Karen Blum" userId="82ed5075-c67e-4731-98fb-f8039d09f319" providerId="ADAL" clId="{53488289-F455-4A61-A029-B1176D30EE5F}" dt="2022-09-12T12:50:03.163" v="140"/>
        <pc:sldMkLst>
          <pc:docMk/>
          <pc:sldMk cId="1307402120" sldId="515"/>
        </pc:sldMkLst>
      </pc:sldChg>
      <pc:sldChg chg="modSp">
        <pc:chgData name="Karen Blum" userId="82ed5075-c67e-4731-98fb-f8039d09f319" providerId="ADAL" clId="{53488289-F455-4A61-A029-B1176D30EE5F}" dt="2022-09-12T13:02:22.097" v="236" actId="20577"/>
        <pc:sldMkLst>
          <pc:docMk/>
          <pc:sldMk cId="1186625646" sldId="516"/>
        </pc:sldMkLst>
        <pc:spChg chg="mod">
          <ac:chgData name="Karen Blum" userId="82ed5075-c67e-4731-98fb-f8039d09f319" providerId="ADAL" clId="{53488289-F455-4A61-A029-B1176D30EE5F}" dt="2022-09-12T13:02:22.097" v="236" actId="20577"/>
          <ac:spMkLst>
            <pc:docMk/>
            <pc:sldMk cId="1186625646" sldId="516"/>
            <ac:spMk id="67587" creationId="{00000000-0000-0000-0000-000000000000}"/>
          </ac:spMkLst>
        </pc:spChg>
      </pc:sldChg>
      <pc:sldChg chg="add">
        <pc:chgData name="Karen Blum" userId="82ed5075-c67e-4731-98fb-f8039d09f319" providerId="ADAL" clId="{53488289-F455-4A61-A029-B1176D30EE5F}" dt="2022-09-12T12:50:03.163" v="140"/>
        <pc:sldMkLst>
          <pc:docMk/>
          <pc:sldMk cId="1695236913" sldId="560"/>
        </pc:sldMkLst>
      </pc:sldChg>
      <pc:sldChg chg="add">
        <pc:chgData name="Karen Blum" userId="82ed5075-c67e-4731-98fb-f8039d09f319" providerId="ADAL" clId="{53488289-F455-4A61-A029-B1176D30EE5F}" dt="2022-09-12T12:32:02.048" v="20"/>
        <pc:sldMkLst>
          <pc:docMk/>
          <pc:sldMk cId="3607010113" sldId="571"/>
        </pc:sldMkLst>
      </pc:sldChg>
      <pc:sldChg chg="modSp add">
        <pc:chgData name="Karen Blum" userId="82ed5075-c67e-4731-98fb-f8039d09f319" providerId="ADAL" clId="{53488289-F455-4A61-A029-B1176D30EE5F}" dt="2022-09-12T12:33:00.547" v="53" actId="20577"/>
        <pc:sldMkLst>
          <pc:docMk/>
          <pc:sldMk cId="228607021" sldId="572"/>
        </pc:sldMkLst>
        <pc:spChg chg="mod">
          <ac:chgData name="Karen Blum" userId="82ed5075-c67e-4731-98fb-f8039d09f319" providerId="ADAL" clId="{53488289-F455-4A61-A029-B1176D30EE5F}" dt="2022-09-12T12:33:00.547" v="53" actId="20577"/>
          <ac:spMkLst>
            <pc:docMk/>
            <pc:sldMk cId="228607021" sldId="572"/>
            <ac:spMk id="34819" creationId="{00000000-0000-0000-0000-000000000000}"/>
          </ac:spMkLst>
        </pc:spChg>
      </pc:sldChg>
      <pc:sldChg chg="modSp add">
        <pc:chgData name="Karen Blum" userId="82ed5075-c67e-4731-98fb-f8039d09f319" providerId="ADAL" clId="{53488289-F455-4A61-A029-B1176D30EE5F}" dt="2022-09-12T12:48:02.345" v="131" actId="207"/>
        <pc:sldMkLst>
          <pc:docMk/>
          <pc:sldMk cId="2046058854" sldId="573"/>
        </pc:sldMkLst>
        <pc:spChg chg="mod">
          <ac:chgData name="Karen Blum" userId="82ed5075-c67e-4731-98fb-f8039d09f319" providerId="ADAL" clId="{53488289-F455-4A61-A029-B1176D30EE5F}" dt="2022-09-12T12:48:02.345" v="131" actId="207"/>
          <ac:spMkLst>
            <pc:docMk/>
            <pc:sldMk cId="2046058854" sldId="573"/>
            <ac:spMk id="34819" creationId="{00000000-0000-0000-0000-000000000000}"/>
          </ac:spMkLst>
        </pc:spChg>
      </pc:sldChg>
      <pc:sldChg chg="modSp add">
        <pc:chgData name="Karen Blum" userId="82ed5075-c67e-4731-98fb-f8039d09f319" providerId="ADAL" clId="{53488289-F455-4A61-A029-B1176D30EE5F}" dt="2022-09-12T12:56:34.585" v="142"/>
        <pc:sldMkLst>
          <pc:docMk/>
          <pc:sldMk cId="138364099" sldId="608"/>
        </pc:sldMkLst>
        <pc:spChg chg="mod">
          <ac:chgData name="Karen Blum" userId="82ed5075-c67e-4731-98fb-f8039d09f319" providerId="ADAL" clId="{53488289-F455-4A61-A029-B1176D30EE5F}" dt="2022-09-12T12:56:34.585" v="142"/>
          <ac:spMkLst>
            <pc:docMk/>
            <pc:sldMk cId="138364099" sldId="608"/>
            <ac:spMk id="6758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43BC81D-1DD4-40B7-B240-D4AA7E1EF2AB}" type="datetimeFigureOut">
              <a:rPr lang="en-US" smtClean="0"/>
              <a:t>10/24/2022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9B340D9-9985-444C-972E-63EBFB5E4988}" type="slidenum">
              <a:rPr lang="en-US" smtClean="0"/>
              <a:t>‹#›</a:t>
            </a:fld>
            <a:endParaRPr lang="en-US"/>
          </a:p>
        </p:txBody>
      </p:sp>
    </p:spTree>
    <p:extLst>
      <p:ext uri="{BB962C8B-B14F-4D97-AF65-F5344CB8AC3E}">
        <p14:creationId xmlns:p14="http://schemas.microsoft.com/office/powerpoint/2010/main" val="3887125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340D9-9985-444C-972E-63EBFB5E4988}" type="slidenum">
              <a:rPr lang="en-US" smtClean="0"/>
              <a:t>1</a:t>
            </a:fld>
            <a:endParaRPr lang="en-US"/>
          </a:p>
        </p:txBody>
      </p:sp>
    </p:spTree>
    <p:extLst>
      <p:ext uri="{BB962C8B-B14F-4D97-AF65-F5344CB8AC3E}">
        <p14:creationId xmlns:p14="http://schemas.microsoft.com/office/powerpoint/2010/main" val="4272776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22025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137634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87878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795003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80873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3703119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253205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612346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340D9-9985-444C-972E-63EBFB5E4988}" type="slidenum">
              <a:rPr lang="en-US" smtClean="0"/>
              <a:t>18</a:t>
            </a:fld>
            <a:endParaRPr lang="en-US"/>
          </a:p>
        </p:txBody>
      </p:sp>
    </p:spTree>
    <p:extLst>
      <p:ext uri="{BB962C8B-B14F-4D97-AF65-F5344CB8AC3E}">
        <p14:creationId xmlns:p14="http://schemas.microsoft.com/office/powerpoint/2010/main" val="7360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340D9-9985-444C-972E-63EBFB5E4988}" type="slidenum">
              <a:rPr lang="en-US" smtClean="0"/>
              <a:t>19</a:t>
            </a:fld>
            <a:endParaRPr lang="en-US"/>
          </a:p>
        </p:txBody>
      </p:sp>
    </p:spTree>
    <p:extLst>
      <p:ext uri="{BB962C8B-B14F-4D97-AF65-F5344CB8AC3E}">
        <p14:creationId xmlns:p14="http://schemas.microsoft.com/office/powerpoint/2010/main" val="322937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340D9-9985-444C-972E-63EBFB5E4988}" type="slidenum">
              <a:rPr lang="en-US" smtClean="0"/>
              <a:t>2</a:t>
            </a:fld>
            <a:endParaRPr lang="en-US"/>
          </a:p>
        </p:txBody>
      </p:sp>
    </p:spTree>
    <p:extLst>
      <p:ext uri="{BB962C8B-B14F-4D97-AF65-F5344CB8AC3E}">
        <p14:creationId xmlns:p14="http://schemas.microsoft.com/office/powerpoint/2010/main" val="25325177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340D9-9985-444C-972E-63EBFB5E4988}" type="slidenum">
              <a:rPr lang="en-US" smtClean="0"/>
              <a:t>20</a:t>
            </a:fld>
            <a:endParaRPr lang="en-US"/>
          </a:p>
        </p:txBody>
      </p:sp>
    </p:spTree>
    <p:extLst>
      <p:ext uri="{BB962C8B-B14F-4D97-AF65-F5344CB8AC3E}">
        <p14:creationId xmlns:p14="http://schemas.microsoft.com/office/powerpoint/2010/main" val="17539415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340D9-9985-444C-972E-63EBFB5E4988}" type="slidenum">
              <a:rPr lang="en-US" smtClean="0"/>
              <a:t>21</a:t>
            </a:fld>
            <a:endParaRPr lang="en-US"/>
          </a:p>
        </p:txBody>
      </p:sp>
    </p:spTree>
    <p:extLst>
      <p:ext uri="{BB962C8B-B14F-4D97-AF65-F5344CB8AC3E}">
        <p14:creationId xmlns:p14="http://schemas.microsoft.com/office/powerpoint/2010/main" val="33542253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340D9-9985-444C-972E-63EBFB5E4988}" type="slidenum">
              <a:rPr lang="en-US" smtClean="0"/>
              <a:t>22</a:t>
            </a:fld>
            <a:endParaRPr lang="en-US"/>
          </a:p>
        </p:txBody>
      </p:sp>
    </p:spTree>
    <p:extLst>
      <p:ext uri="{BB962C8B-B14F-4D97-AF65-F5344CB8AC3E}">
        <p14:creationId xmlns:p14="http://schemas.microsoft.com/office/powerpoint/2010/main" val="11935964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340D9-9985-444C-972E-63EBFB5E4988}" type="slidenum">
              <a:rPr lang="en-US" smtClean="0"/>
              <a:t>23</a:t>
            </a:fld>
            <a:endParaRPr lang="en-US"/>
          </a:p>
        </p:txBody>
      </p:sp>
    </p:spTree>
    <p:extLst>
      <p:ext uri="{BB962C8B-B14F-4D97-AF65-F5344CB8AC3E}">
        <p14:creationId xmlns:p14="http://schemas.microsoft.com/office/powerpoint/2010/main" val="14863636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340D9-9985-444C-972E-63EBFB5E4988}" type="slidenum">
              <a:rPr lang="en-US" smtClean="0"/>
              <a:t>24</a:t>
            </a:fld>
            <a:endParaRPr lang="en-US"/>
          </a:p>
        </p:txBody>
      </p:sp>
    </p:spTree>
    <p:extLst>
      <p:ext uri="{BB962C8B-B14F-4D97-AF65-F5344CB8AC3E}">
        <p14:creationId xmlns:p14="http://schemas.microsoft.com/office/powerpoint/2010/main" val="1600327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340D9-9985-444C-972E-63EBFB5E4988}" type="slidenum">
              <a:rPr lang="en-US" smtClean="0"/>
              <a:t>25</a:t>
            </a:fld>
            <a:endParaRPr lang="en-US"/>
          </a:p>
        </p:txBody>
      </p:sp>
    </p:spTree>
    <p:extLst>
      <p:ext uri="{BB962C8B-B14F-4D97-AF65-F5344CB8AC3E}">
        <p14:creationId xmlns:p14="http://schemas.microsoft.com/office/powerpoint/2010/main" val="37650242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340D9-9985-444C-972E-63EBFB5E4988}" type="slidenum">
              <a:rPr lang="en-US" smtClean="0"/>
              <a:t>26</a:t>
            </a:fld>
            <a:endParaRPr lang="en-US"/>
          </a:p>
        </p:txBody>
      </p:sp>
    </p:spTree>
    <p:extLst>
      <p:ext uri="{BB962C8B-B14F-4D97-AF65-F5344CB8AC3E}">
        <p14:creationId xmlns:p14="http://schemas.microsoft.com/office/powerpoint/2010/main" val="1203241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340D9-9985-444C-972E-63EBFB5E4988}" type="slidenum">
              <a:rPr lang="en-US" smtClean="0"/>
              <a:t>3</a:t>
            </a:fld>
            <a:endParaRPr lang="en-US"/>
          </a:p>
        </p:txBody>
      </p:sp>
    </p:spTree>
    <p:extLst>
      <p:ext uri="{BB962C8B-B14F-4D97-AF65-F5344CB8AC3E}">
        <p14:creationId xmlns:p14="http://schemas.microsoft.com/office/powerpoint/2010/main" val="1736189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340D9-9985-444C-972E-63EBFB5E4988}" type="slidenum">
              <a:rPr lang="en-US" smtClean="0"/>
              <a:t>4</a:t>
            </a:fld>
            <a:endParaRPr lang="en-US"/>
          </a:p>
        </p:txBody>
      </p:sp>
    </p:spTree>
    <p:extLst>
      <p:ext uri="{BB962C8B-B14F-4D97-AF65-F5344CB8AC3E}">
        <p14:creationId xmlns:p14="http://schemas.microsoft.com/office/powerpoint/2010/main" val="189036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B340D9-9985-444C-972E-63EBFB5E4988}" type="slidenum">
              <a:rPr lang="en-US" smtClean="0"/>
              <a:t>5</a:t>
            </a:fld>
            <a:endParaRPr lang="en-US"/>
          </a:p>
        </p:txBody>
      </p:sp>
    </p:spTree>
    <p:extLst>
      <p:ext uri="{BB962C8B-B14F-4D97-AF65-F5344CB8AC3E}">
        <p14:creationId xmlns:p14="http://schemas.microsoft.com/office/powerpoint/2010/main" val="249109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433388" y="708025"/>
            <a:ext cx="6300787" cy="3544888"/>
          </a:xfrm>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144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57066" indent="-291179" eaLnBrk="0" hangingPunct="0">
              <a:defRPr>
                <a:solidFill>
                  <a:schemeClr val="tx1"/>
                </a:solidFill>
                <a:latin typeface="Tahoma" pitchFamily="34" charset="0"/>
              </a:defRPr>
            </a:lvl2pPr>
            <a:lvl3pPr marL="1164717" indent="-232943" eaLnBrk="0" hangingPunct="0">
              <a:defRPr>
                <a:solidFill>
                  <a:schemeClr val="tx1"/>
                </a:solidFill>
                <a:latin typeface="Tahoma" pitchFamily="34" charset="0"/>
              </a:defRPr>
            </a:lvl3pPr>
            <a:lvl4pPr marL="1630604" indent="-232943" eaLnBrk="0" hangingPunct="0">
              <a:defRPr>
                <a:solidFill>
                  <a:schemeClr val="tx1"/>
                </a:solidFill>
                <a:latin typeface="Tahoma" pitchFamily="34" charset="0"/>
              </a:defRPr>
            </a:lvl4pPr>
            <a:lvl5pPr marL="2096491" indent="-232943" eaLnBrk="0" hangingPunct="0">
              <a:defRPr>
                <a:solidFill>
                  <a:schemeClr val="tx1"/>
                </a:solidFill>
                <a:latin typeface="Tahoma" pitchFamily="34" charset="0"/>
              </a:defRPr>
            </a:lvl5pPr>
            <a:lvl6pPr marL="2562377" indent="-232943" eaLnBrk="0" fontAlgn="base" hangingPunct="0">
              <a:spcBef>
                <a:spcPct val="0"/>
              </a:spcBef>
              <a:spcAft>
                <a:spcPct val="0"/>
              </a:spcAft>
              <a:defRPr>
                <a:solidFill>
                  <a:schemeClr val="tx1"/>
                </a:solidFill>
                <a:latin typeface="Tahoma" pitchFamily="34" charset="0"/>
              </a:defRPr>
            </a:lvl6pPr>
            <a:lvl7pPr marL="3028264" indent="-232943" eaLnBrk="0" fontAlgn="base" hangingPunct="0">
              <a:spcBef>
                <a:spcPct val="0"/>
              </a:spcBef>
              <a:spcAft>
                <a:spcPct val="0"/>
              </a:spcAft>
              <a:defRPr>
                <a:solidFill>
                  <a:schemeClr val="tx1"/>
                </a:solidFill>
                <a:latin typeface="Tahoma" pitchFamily="34" charset="0"/>
              </a:defRPr>
            </a:lvl7pPr>
            <a:lvl8pPr marL="3494151" indent="-232943" eaLnBrk="0" fontAlgn="base" hangingPunct="0">
              <a:spcBef>
                <a:spcPct val="0"/>
              </a:spcBef>
              <a:spcAft>
                <a:spcPct val="0"/>
              </a:spcAft>
              <a:defRPr>
                <a:solidFill>
                  <a:schemeClr val="tx1"/>
                </a:solidFill>
                <a:latin typeface="Tahoma" pitchFamily="34" charset="0"/>
              </a:defRPr>
            </a:lvl8pPr>
            <a:lvl9pPr marL="3960038" indent="-232943" eaLnBrk="0" fontAlgn="base" hangingPunct="0">
              <a:spcBef>
                <a:spcPct val="0"/>
              </a:spcBef>
              <a:spcAft>
                <a:spcPct val="0"/>
              </a:spcAft>
              <a:defRPr>
                <a:solidFill>
                  <a:schemeClr val="tx1"/>
                </a:solidFill>
                <a:latin typeface="Tahoma" pitchFamily="34" charset="0"/>
              </a:defRPr>
            </a:lvl9pPr>
          </a:lstStyle>
          <a:p>
            <a:pPr marL="0" marR="0" lvl="0" indent="0" algn="r" defTabSz="931774" rtl="0" eaLnBrk="0" fontAlgn="base" latinLnBrk="0" hangingPunct="0">
              <a:lnSpc>
                <a:spcPct val="100000"/>
              </a:lnSpc>
              <a:spcBef>
                <a:spcPct val="0"/>
              </a:spcBef>
              <a:spcAft>
                <a:spcPct val="0"/>
              </a:spcAft>
              <a:buClrTx/>
              <a:buSzTx/>
              <a:buFontTx/>
              <a:buNone/>
              <a:tabLst/>
              <a:defRPr/>
            </a:pPr>
            <a:fld id="{258E8DEE-9163-4960-89BA-F1B4150FFFEA}" type="slidenum">
              <a:rPr kumimoji="0" lang="en-US" altLang="en-US" sz="1200" b="0" i="0" u="none" strike="noStrike" kern="1200" cap="none" spc="0" normalizeH="0" baseline="0" noProof="0">
                <a:ln>
                  <a:noFill/>
                </a:ln>
                <a:solidFill>
                  <a:srgbClr val="000000"/>
                </a:solidFill>
                <a:effectLst/>
                <a:uLnTx/>
                <a:uFillTx/>
                <a:latin typeface="Impact" pitchFamily="34" charset="0"/>
                <a:ea typeface="+mn-ea"/>
                <a:cs typeface="+mn-cs"/>
              </a:rPr>
              <a:pPr marL="0" marR="0" lvl="0" indent="0" algn="r" defTabSz="931774"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srgbClr val="000000"/>
              </a:solidFill>
              <a:effectLst/>
              <a:uLnTx/>
              <a:uFillTx/>
              <a:latin typeface="Impact" pitchFamily="34" charset="0"/>
              <a:ea typeface="+mn-ea"/>
              <a:cs typeface="+mn-cs"/>
            </a:endParaRPr>
          </a:p>
        </p:txBody>
      </p:sp>
    </p:spTree>
    <p:extLst>
      <p:ext uri="{BB962C8B-B14F-4D97-AF65-F5344CB8AC3E}">
        <p14:creationId xmlns:p14="http://schemas.microsoft.com/office/powerpoint/2010/main" val="2934959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433388" y="708025"/>
            <a:ext cx="6300787" cy="3544888"/>
          </a:xfrm>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After Slide 35:</a:t>
            </a:r>
          </a:p>
          <a:p>
            <a:r>
              <a:rPr lang="en-US" altLang="en-US" b="0" dirty="0"/>
              <a:t>Brenda: In the wake</a:t>
            </a:r>
            <a:r>
              <a:rPr lang="en-US" altLang="en-US" b="0" baseline="0" dirty="0"/>
              <a:t> of George Floyd’s killing, there has been a lot more attention focused on the doctrine of qualified immunity and a lot more criticism of the doctrine from both judges and scholars. Do you see any indication that the Supreme Court will take steps to modify or eliminate the doctrine?</a:t>
            </a:r>
            <a:endParaRPr lang="en-US" altLang="en-US" b="0" dirty="0"/>
          </a:p>
        </p:txBody>
      </p:sp>
      <p:sp>
        <p:nvSpPr>
          <p:cNvPr id="6144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57066" indent="-291179" eaLnBrk="0" hangingPunct="0">
              <a:defRPr>
                <a:solidFill>
                  <a:schemeClr val="tx1"/>
                </a:solidFill>
                <a:latin typeface="Tahoma" pitchFamily="34" charset="0"/>
              </a:defRPr>
            </a:lvl2pPr>
            <a:lvl3pPr marL="1164717" indent="-232943" eaLnBrk="0" hangingPunct="0">
              <a:defRPr>
                <a:solidFill>
                  <a:schemeClr val="tx1"/>
                </a:solidFill>
                <a:latin typeface="Tahoma" pitchFamily="34" charset="0"/>
              </a:defRPr>
            </a:lvl3pPr>
            <a:lvl4pPr marL="1630604" indent="-232943" eaLnBrk="0" hangingPunct="0">
              <a:defRPr>
                <a:solidFill>
                  <a:schemeClr val="tx1"/>
                </a:solidFill>
                <a:latin typeface="Tahoma" pitchFamily="34" charset="0"/>
              </a:defRPr>
            </a:lvl4pPr>
            <a:lvl5pPr marL="2096491" indent="-232943" eaLnBrk="0" hangingPunct="0">
              <a:defRPr>
                <a:solidFill>
                  <a:schemeClr val="tx1"/>
                </a:solidFill>
                <a:latin typeface="Tahoma" pitchFamily="34" charset="0"/>
              </a:defRPr>
            </a:lvl5pPr>
            <a:lvl6pPr marL="2562377" indent="-232943" eaLnBrk="0" fontAlgn="base" hangingPunct="0">
              <a:spcBef>
                <a:spcPct val="0"/>
              </a:spcBef>
              <a:spcAft>
                <a:spcPct val="0"/>
              </a:spcAft>
              <a:defRPr>
                <a:solidFill>
                  <a:schemeClr val="tx1"/>
                </a:solidFill>
                <a:latin typeface="Tahoma" pitchFamily="34" charset="0"/>
              </a:defRPr>
            </a:lvl6pPr>
            <a:lvl7pPr marL="3028264" indent="-232943" eaLnBrk="0" fontAlgn="base" hangingPunct="0">
              <a:spcBef>
                <a:spcPct val="0"/>
              </a:spcBef>
              <a:spcAft>
                <a:spcPct val="0"/>
              </a:spcAft>
              <a:defRPr>
                <a:solidFill>
                  <a:schemeClr val="tx1"/>
                </a:solidFill>
                <a:latin typeface="Tahoma" pitchFamily="34" charset="0"/>
              </a:defRPr>
            </a:lvl7pPr>
            <a:lvl8pPr marL="3494151" indent="-232943" eaLnBrk="0" fontAlgn="base" hangingPunct="0">
              <a:spcBef>
                <a:spcPct val="0"/>
              </a:spcBef>
              <a:spcAft>
                <a:spcPct val="0"/>
              </a:spcAft>
              <a:defRPr>
                <a:solidFill>
                  <a:schemeClr val="tx1"/>
                </a:solidFill>
                <a:latin typeface="Tahoma" pitchFamily="34" charset="0"/>
              </a:defRPr>
            </a:lvl8pPr>
            <a:lvl9pPr marL="3960038" indent="-232943" eaLnBrk="0" fontAlgn="base" hangingPunct="0">
              <a:spcBef>
                <a:spcPct val="0"/>
              </a:spcBef>
              <a:spcAft>
                <a:spcPct val="0"/>
              </a:spcAft>
              <a:defRPr>
                <a:solidFill>
                  <a:schemeClr val="tx1"/>
                </a:solidFill>
                <a:latin typeface="Tahoma" pitchFamily="34" charset="0"/>
              </a:defRPr>
            </a:lvl9pPr>
          </a:lstStyle>
          <a:p>
            <a:pPr marL="0" marR="0" lvl="0" indent="0" algn="r" defTabSz="931774" rtl="0" eaLnBrk="0" fontAlgn="base" latinLnBrk="0" hangingPunct="0">
              <a:lnSpc>
                <a:spcPct val="100000"/>
              </a:lnSpc>
              <a:spcBef>
                <a:spcPct val="0"/>
              </a:spcBef>
              <a:spcAft>
                <a:spcPct val="0"/>
              </a:spcAft>
              <a:buClrTx/>
              <a:buSzTx/>
              <a:buFontTx/>
              <a:buNone/>
              <a:tabLst/>
              <a:defRPr/>
            </a:pPr>
            <a:fld id="{258E8DEE-9163-4960-89BA-F1B4150FFFEA}" type="slidenum">
              <a:rPr kumimoji="0" lang="en-US" altLang="en-US" sz="1200" b="0" i="0" u="none" strike="noStrike" kern="1200" cap="none" spc="0" normalizeH="0" baseline="0" noProof="0">
                <a:ln>
                  <a:noFill/>
                </a:ln>
                <a:solidFill>
                  <a:srgbClr val="000000"/>
                </a:solidFill>
                <a:effectLst/>
                <a:uLnTx/>
                <a:uFillTx/>
                <a:latin typeface="Impact" pitchFamily="34" charset="0"/>
                <a:ea typeface="+mn-ea"/>
                <a:cs typeface="+mn-cs"/>
              </a:rPr>
              <a:pPr marL="0" marR="0" lvl="0" indent="0" algn="r" defTabSz="931774"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dirty="0">
              <a:ln>
                <a:noFill/>
              </a:ln>
              <a:solidFill>
                <a:srgbClr val="000000"/>
              </a:solidFill>
              <a:effectLst/>
              <a:uLnTx/>
              <a:uFillTx/>
              <a:latin typeface="Impact" pitchFamily="34" charset="0"/>
              <a:ea typeface="+mn-ea"/>
              <a:cs typeface="+mn-cs"/>
            </a:endParaRPr>
          </a:p>
        </p:txBody>
      </p:sp>
    </p:spTree>
    <p:extLst>
      <p:ext uri="{BB962C8B-B14F-4D97-AF65-F5344CB8AC3E}">
        <p14:creationId xmlns:p14="http://schemas.microsoft.com/office/powerpoint/2010/main" val="3265238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433388" y="708025"/>
            <a:ext cx="6300787" cy="3544888"/>
          </a:xfrm>
          <a:ln/>
        </p:spPr>
      </p:sp>
      <p:sp>
        <p:nvSpPr>
          <p:cNvPr id="66563" name="Notes Placeholder 2"/>
          <p:cNvSpPr>
            <a:spLocks noGrp="1"/>
          </p:cNvSpPr>
          <p:nvPr>
            <p:ph type="body" idx="1"/>
          </p:nvPr>
        </p:nvSpPr>
        <p:spPr>
          <a:xfrm>
            <a:off x="1028700" y="5043488"/>
            <a:ext cx="5280660" cy="30908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0" dirty="0"/>
          </a:p>
        </p:txBody>
      </p:sp>
      <p:sp>
        <p:nvSpPr>
          <p:cNvPr id="6144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57066" indent="-291179" eaLnBrk="0" hangingPunct="0">
              <a:defRPr>
                <a:solidFill>
                  <a:schemeClr val="tx1"/>
                </a:solidFill>
                <a:latin typeface="Tahoma" pitchFamily="34" charset="0"/>
              </a:defRPr>
            </a:lvl2pPr>
            <a:lvl3pPr marL="1164717" indent="-232943" eaLnBrk="0" hangingPunct="0">
              <a:defRPr>
                <a:solidFill>
                  <a:schemeClr val="tx1"/>
                </a:solidFill>
                <a:latin typeface="Tahoma" pitchFamily="34" charset="0"/>
              </a:defRPr>
            </a:lvl3pPr>
            <a:lvl4pPr marL="1630604" indent="-232943" eaLnBrk="0" hangingPunct="0">
              <a:defRPr>
                <a:solidFill>
                  <a:schemeClr val="tx1"/>
                </a:solidFill>
                <a:latin typeface="Tahoma" pitchFamily="34" charset="0"/>
              </a:defRPr>
            </a:lvl4pPr>
            <a:lvl5pPr marL="2096491" indent="-232943" eaLnBrk="0" hangingPunct="0">
              <a:defRPr>
                <a:solidFill>
                  <a:schemeClr val="tx1"/>
                </a:solidFill>
                <a:latin typeface="Tahoma" pitchFamily="34" charset="0"/>
              </a:defRPr>
            </a:lvl5pPr>
            <a:lvl6pPr marL="2562377" indent="-232943" eaLnBrk="0" fontAlgn="base" hangingPunct="0">
              <a:spcBef>
                <a:spcPct val="0"/>
              </a:spcBef>
              <a:spcAft>
                <a:spcPct val="0"/>
              </a:spcAft>
              <a:defRPr>
                <a:solidFill>
                  <a:schemeClr val="tx1"/>
                </a:solidFill>
                <a:latin typeface="Tahoma" pitchFamily="34" charset="0"/>
              </a:defRPr>
            </a:lvl6pPr>
            <a:lvl7pPr marL="3028264" indent="-232943" eaLnBrk="0" fontAlgn="base" hangingPunct="0">
              <a:spcBef>
                <a:spcPct val="0"/>
              </a:spcBef>
              <a:spcAft>
                <a:spcPct val="0"/>
              </a:spcAft>
              <a:defRPr>
                <a:solidFill>
                  <a:schemeClr val="tx1"/>
                </a:solidFill>
                <a:latin typeface="Tahoma" pitchFamily="34" charset="0"/>
              </a:defRPr>
            </a:lvl7pPr>
            <a:lvl8pPr marL="3494151" indent="-232943" eaLnBrk="0" fontAlgn="base" hangingPunct="0">
              <a:spcBef>
                <a:spcPct val="0"/>
              </a:spcBef>
              <a:spcAft>
                <a:spcPct val="0"/>
              </a:spcAft>
              <a:defRPr>
                <a:solidFill>
                  <a:schemeClr val="tx1"/>
                </a:solidFill>
                <a:latin typeface="Tahoma" pitchFamily="34" charset="0"/>
              </a:defRPr>
            </a:lvl8pPr>
            <a:lvl9pPr marL="3960038" indent="-232943" eaLnBrk="0" fontAlgn="base" hangingPunct="0">
              <a:spcBef>
                <a:spcPct val="0"/>
              </a:spcBef>
              <a:spcAft>
                <a:spcPct val="0"/>
              </a:spcAft>
              <a:defRPr>
                <a:solidFill>
                  <a:schemeClr val="tx1"/>
                </a:solidFill>
                <a:latin typeface="Tahoma" pitchFamily="34" charset="0"/>
              </a:defRPr>
            </a:lvl9pPr>
          </a:lstStyle>
          <a:p>
            <a:pPr marL="0" marR="0" lvl="0" indent="0" algn="r" defTabSz="931774" rtl="0" eaLnBrk="0" fontAlgn="base" latinLnBrk="0" hangingPunct="0">
              <a:lnSpc>
                <a:spcPct val="100000"/>
              </a:lnSpc>
              <a:spcBef>
                <a:spcPct val="0"/>
              </a:spcBef>
              <a:spcAft>
                <a:spcPct val="0"/>
              </a:spcAft>
              <a:buClrTx/>
              <a:buSzTx/>
              <a:buFontTx/>
              <a:buNone/>
              <a:tabLst/>
              <a:defRPr/>
            </a:pPr>
            <a:fld id="{258E8DEE-9163-4960-89BA-F1B4150FFFEA}" type="slidenum">
              <a:rPr kumimoji="0" lang="en-US" altLang="en-US" sz="1200" b="0" i="0" u="none" strike="noStrike" kern="1200" cap="none" spc="0" normalizeH="0" baseline="0" noProof="0">
                <a:ln>
                  <a:noFill/>
                </a:ln>
                <a:solidFill>
                  <a:srgbClr val="000000"/>
                </a:solidFill>
                <a:effectLst/>
                <a:uLnTx/>
                <a:uFillTx/>
                <a:latin typeface="Impact" pitchFamily="34" charset="0"/>
                <a:ea typeface="+mn-ea"/>
                <a:cs typeface="+mn-cs"/>
              </a:rPr>
              <a:pPr marL="0" marR="0" lvl="0" indent="0" algn="r" defTabSz="931774"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dirty="0">
              <a:ln>
                <a:noFill/>
              </a:ln>
              <a:solidFill>
                <a:srgbClr val="000000"/>
              </a:solidFill>
              <a:effectLst/>
              <a:uLnTx/>
              <a:uFillTx/>
              <a:latin typeface="Impact" pitchFamily="34" charset="0"/>
              <a:ea typeface="+mn-ea"/>
              <a:cs typeface="+mn-cs"/>
            </a:endParaRPr>
          </a:p>
        </p:txBody>
      </p:sp>
    </p:spTree>
    <p:extLst>
      <p:ext uri="{BB962C8B-B14F-4D97-AF65-F5344CB8AC3E}">
        <p14:creationId xmlns:p14="http://schemas.microsoft.com/office/powerpoint/2010/main" val="3809315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449693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3821599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2757081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3983322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3069402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524000" y="3602037"/>
            <a:ext cx="9144000" cy="1655763"/>
          </a:xfrm>
        </p:spPr>
        <p:txBody>
          <a:bodyPr/>
          <a:lstStyle>
            <a:lvl1pPr marL="0" indent="0" algn="ctr">
              <a:buNone/>
              <a:defRPr sz="2160"/>
            </a:lvl1pPr>
            <a:lvl2pPr marL="411470" indent="0" algn="ctr">
              <a:buNone/>
              <a:defRPr sz="1800"/>
            </a:lvl2pPr>
            <a:lvl3pPr marL="822939" indent="0" algn="ctr">
              <a:buNone/>
              <a:defRPr sz="1620"/>
            </a:lvl3pPr>
            <a:lvl4pPr marL="1234409" indent="0" algn="ctr">
              <a:buNone/>
              <a:defRPr sz="1440"/>
            </a:lvl4pPr>
            <a:lvl5pPr marL="1645879" indent="0" algn="ctr">
              <a:buNone/>
              <a:defRPr sz="1440"/>
            </a:lvl5pPr>
            <a:lvl6pPr marL="2057349" indent="0" algn="ctr">
              <a:buNone/>
              <a:defRPr sz="1440"/>
            </a:lvl6pPr>
            <a:lvl7pPr marL="2468818" indent="0" algn="ctr">
              <a:buNone/>
              <a:defRPr sz="1440"/>
            </a:lvl7pPr>
            <a:lvl8pPr marL="2880288" indent="0" algn="ctr">
              <a:buNone/>
              <a:defRPr sz="1440"/>
            </a:lvl8pPr>
            <a:lvl9pPr marL="3291758" indent="0" algn="ctr">
              <a:buNone/>
              <a:defRPr sz="14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2C9EE33-D458-4DEE-8358-F05D5AF7693F}" type="slidenum">
              <a:rPr lang="en-US" smtClean="0"/>
              <a:pPr>
                <a:defRPr/>
              </a:pPr>
              <a:t>‹#›</a:t>
            </a:fld>
            <a:endParaRPr lang="en-US" dirty="0"/>
          </a:p>
        </p:txBody>
      </p:sp>
    </p:spTree>
    <p:extLst>
      <p:ext uri="{BB962C8B-B14F-4D97-AF65-F5344CB8AC3E}">
        <p14:creationId xmlns:p14="http://schemas.microsoft.com/office/powerpoint/2010/main" val="3469590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365125"/>
            <a:ext cx="9525000" cy="523875"/>
          </a:xfrm>
        </p:spPr>
        <p:txBody>
          <a:bodyPr/>
          <a:lstStyle>
            <a:lvl1pPr>
              <a:defRPr>
                <a:solidFill>
                  <a:schemeClr val="accent1">
                    <a:lumMod val="50000"/>
                  </a:schemeClr>
                </a:solidFill>
              </a:defRPr>
            </a:lvl1pPr>
          </a:lstStyle>
          <a:p>
            <a:r>
              <a:rPr lang="en-US" dirty="0"/>
              <a:t>Click to edit Master title style</a:t>
            </a:r>
          </a:p>
        </p:txBody>
      </p:sp>
      <p:sp>
        <p:nvSpPr>
          <p:cNvPr id="3" name="Content Placeholder 2"/>
          <p:cNvSpPr>
            <a:spLocks noGrp="1"/>
          </p:cNvSpPr>
          <p:nvPr>
            <p:ph idx="1"/>
          </p:nvPr>
        </p:nvSpPr>
        <p:spPr>
          <a:xfrm>
            <a:off x="304800" y="1295401"/>
            <a:ext cx="11480800" cy="4881564"/>
          </a:xfrm>
        </p:spPr>
        <p:txBody>
          <a:bodyPr/>
          <a:lstStyle>
            <a:lvl1pPr>
              <a:buClr>
                <a:srgbClr val="FF0000"/>
              </a:buClr>
              <a:defRPr/>
            </a:lvl1pPr>
            <a:lvl2pPr>
              <a:buClr>
                <a:srgbClr val="FF0000"/>
              </a:buClr>
              <a:defRPr/>
            </a:lvl2pPr>
            <a:lvl3pPr>
              <a:buClr>
                <a:srgbClr val="FF0000"/>
              </a:buClr>
              <a:defRPr/>
            </a:lvl3pPr>
            <a:lvl4pPr>
              <a:buClr>
                <a:srgbClr val="FF0000"/>
              </a:buClr>
              <a:defRPr/>
            </a:lvl4pPr>
            <a:lvl5pPr>
              <a:buClr>
                <a:srgbClr val="FF00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335725E-4E16-4099-AC8D-D40989800C49}" type="slidenum">
              <a:rPr lang="en-US" smtClean="0"/>
              <a:pPr>
                <a:defRPr/>
              </a:pPr>
              <a:t>‹#›</a:t>
            </a:fld>
            <a:endParaRPr lang="en-US" dirty="0"/>
          </a:p>
        </p:txBody>
      </p:sp>
    </p:spTree>
    <p:extLst>
      <p:ext uri="{BB962C8B-B14F-4D97-AF65-F5344CB8AC3E}">
        <p14:creationId xmlns:p14="http://schemas.microsoft.com/office/powerpoint/2010/main" val="2215650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5400"/>
            </a:lvl1pPr>
          </a:lstStyle>
          <a:p>
            <a:r>
              <a:rPr lang="en-US"/>
              <a:t>Click to edit Master title style</a:t>
            </a:r>
            <a:endParaRPr lang="en-US" dirty="0"/>
          </a:p>
        </p:txBody>
      </p:sp>
      <p:sp>
        <p:nvSpPr>
          <p:cNvPr id="3" name="Text Placeholder 2"/>
          <p:cNvSpPr>
            <a:spLocks noGrp="1"/>
          </p:cNvSpPr>
          <p:nvPr>
            <p:ph type="body" idx="1"/>
          </p:nvPr>
        </p:nvSpPr>
        <p:spPr>
          <a:xfrm>
            <a:off x="831851" y="4589464"/>
            <a:ext cx="10515600" cy="1500187"/>
          </a:xfrm>
        </p:spPr>
        <p:txBody>
          <a:bodyPr/>
          <a:lstStyle>
            <a:lvl1pPr marL="0" indent="0">
              <a:buNone/>
              <a:defRPr sz="2160">
                <a:solidFill>
                  <a:schemeClr val="tx1">
                    <a:tint val="75000"/>
                  </a:schemeClr>
                </a:solidFill>
              </a:defRPr>
            </a:lvl1pPr>
            <a:lvl2pPr marL="411470" indent="0">
              <a:buNone/>
              <a:defRPr sz="1800">
                <a:solidFill>
                  <a:schemeClr val="tx1">
                    <a:tint val="75000"/>
                  </a:schemeClr>
                </a:solidFill>
              </a:defRPr>
            </a:lvl2pPr>
            <a:lvl3pPr marL="822939" indent="0">
              <a:buNone/>
              <a:defRPr sz="1620">
                <a:solidFill>
                  <a:schemeClr val="tx1">
                    <a:tint val="75000"/>
                  </a:schemeClr>
                </a:solidFill>
              </a:defRPr>
            </a:lvl3pPr>
            <a:lvl4pPr marL="1234409" indent="0">
              <a:buNone/>
              <a:defRPr sz="1440">
                <a:solidFill>
                  <a:schemeClr val="tx1">
                    <a:tint val="75000"/>
                  </a:schemeClr>
                </a:solidFill>
              </a:defRPr>
            </a:lvl4pPr>
            <a:lvl5pPr marL="1645879" indent="0">
              <a:buNone/>
              <a:defRPr sz="1440">
                <a:solidFill>
                  <a:schemeClr val="tx1">
                    <a:tint val="75000"/>
                  </a:schemeClr>
                </a:solidFill>
              </a:defRPr>
            </a:lvl5pPr>
            <a:lvl6pPr marL="2057349" indent="0">
              <a:buNone/>
              <a:defRPr sz="1440">
                <a:solidFill>
                  <a:schemeClr val="tx1">
                    <a:tint val="75000"/>
                  </a:schemeClr>
                </a:solidFill>
              </a:defRPr>
            </a:lvl6pPr>
            <a:lvl7pPr marL="2468818" indent="0">
              <a:buNone/>
              <a:defRPr sz="1440">
                <a:solidFill>
                  <a:schemeClr val="tx1">
                    <a:tint val="75000"/>
                  </a:schemeClr>
                </a:solidFill>
              </a:defRPr>
            </a:lvl7pPr>
            <a:lvl8pPr marL="2880288" indent="0">
              <a:buNone/>
              <a:defRPr sz="1440">
                <a:solidFill>
                  <a:schemeClr val="tx1">
                    <a:tint val="75000"/>
                  </a:schemeClr>
                </a:solidFill>
              </a:defRPr>
            </a:lvl8pPr>
            <a:lvl9pPr marL="3291758" indent="0">
              <a:buNone/>
              <a:defRPr sz="14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EE4B254-9F48-4CD4-BC83-0E34A8027BF0}" type="slidenum">
              <a:rPr lang="en-US" smtClean="0"/>
              <a:pPr>
                <a:defRPr/>
              </a:pPr>
              <a:t>‹#›</a:t>
            </a:fld>
            <a:endParaRPr lang="en-US" dirty="0"/>
          </a:p>
        </p:txBody>
      </p:sp>
    </p:spTree>
    <p:extLst>
      <p:ext uri="{BB962C8B-B14F-4D97-AF65-F5344CB8AC3E}">
        <p14:creationId xmlns:p14="http://schemas.microsoft.com/office/powerpoint/2010/main" val="2832032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A3034E5-004F-4B87-9B03-9AAE916168DC}" type="slidenum">
              <a:rPr lang="en-US" smtClean="0"/>
              <a:pPr>
                <a:defRPr/>
              </a:pPr>
              <a:t>‹#›</a:t>
            </a:fld>
            <a:endParaRPr lang="en-US" dirty="0"/>
          </a:p>
        </p:txBody>
      </p:sp>
    </p:spTree>
    <p:extLst>
      <p:ext uri="{BB962C8B-B14F-4D97-AF65-F5344CB8AC3E}">
        <p14:creationId xmlns:p14="http://schemas.microsoft.com/office/powerpoint/2010/main" val="1417229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160" b="1"/>
            </a:lvl1pPr>
            <a:lvl2pPr marL="411470" indent="0">
              <a:buNone/>
              <a:defRPr sz="1800" b="1"/>
            </a:lvl2pPr>
            <a:lvl3pPr marL="822939" indent="0">
              <a:buNone/>
              <a:defRPr sz="1620" b="1"/>
            </a:lvl3pPr>
            <a:lvl4pPr marL="1234409" indent="0">
              <a:buNone/>
              <a:defRPr sz="1440" b="1"/>
            </a:lvl4pPr>
            <a:lvl5pPr marL="1645879" indent="0">
              <a:buNone/>
              <a:defRPr sz="1440" b="1"/>
            </a:lvl5pPr>
            <a:lvl6pPr marL="2057349" indent="0">
              <a:buNone/>
              <a:defRPr sz="1440" b="1"/>
            </a:lvl6pPr>
            <a:lvl7pPr marL="2468818" indent="0">
              <a:buNone/>
              <a:defRPr sz="1440" b="1"/>
            </a:lvl7pPr>
            <a:lvl8pPr marL="2880288" indent="0">
              <a:buNone/>
              <a:defRPr sz="1440" b="1"/>
            </a:lvl8pPr>
            <a:lvl9pPr marL="3291758" indent="0">
              <a:buNone/>
              <a:defRPr sz="1440" b="1"/>
            </a:lvl9pPr>
          </a:lstStyle>
          <a:p>
            <a:pPr lvl="0"/>
            <a:r>
              <a:rPr lang="en-US"/>
              <a:t>Click to edit Master text styles</a:t>
            </a:r>
          </a:p>
        </p:txBody>
      </p:sp>
      <p:sp>
        <p:nvSpPr>
          <p:cNvPr id="4" name="Content Placeholder 3"/>
          <p:cNvSpPr>
            <a:spLocks noGrp="1"/>
          </p:cNvSpPr>
          <p:nvPr>
            <p:ph sz="half" idx="2"/>
          </p:nvPr>
        </p:nvSpPr>
        <p:spPr>
          <a:xfrm>
            <a:off x="839789" y="250507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160" b="1"/>
            </a:lvl1pPr>
            <a:lvl2pPr marL="411470" indent="0">
              <a:buNone/>
              <a:defRPr sz="1800" b="1"/>
            </a:lvl2pPr>
            <a:lvl3pPr marL="822939" indent="0">
              <a:buNone/>
              <a:defRPr sz="1620" b="1"/>
            </a:lvl3pPr>
            <a:lvl4pPr marL="1234409" indent="0">
              <a:buNone/>
              <a:defRPr sz="1440" b="1"/>
            </a:lvl4pPr>
            <a:lvl5pPr marL="1645879" indent="0">
              <a:buNone/>
              <a:defRPr sz="1440" b="1"/>
            </a:lvl5pPr>
            <a:lvl6pPr marL="2057349" indent="0">
              <a:buNone/>
              <a:defRPr sz="1440" b="1"/>
            </a:lvl6pPr>
            <a:lvl7pPr marL="2468818" indent="0">
              <a:buNone/>
              <a:defRPr sz="1440" b="1"/>
            </a:lvl7pPr>
            <a:lvl8pPr marL="2880288" indent="0">
              <a:buNone/>
              <a:defRPr sz="1440" b="1"/>
            </a:lvl8pPr>
            <a:lvl9pPr marL="3291758" indent="0">
              <a:buNone/>
              <a:defRPr sz="1440" b="1"/>
            </a:lvl9pPr>
          </a:lstStyle>
          <a:p>
            <a:pPr lvl="0"/>
            <a:r>
              <a:rPr lang="en-US"/>
              <a:t>Click to edit Master text styles</a:t>
            </a:r>
          </a:p>
        </p:txBody>
      </p:sp>
      <p:sp>
        <p:nvSpPr>
          <p:cNvPr id="6" name="Content Placeholder 5"/>
          <p:cNvSpPr>
            <a:spLocks noGrp="1"/>
          </p:cNvSpPr>
          <p:nvPr>
            <p:ph sz="quarter" idx="4"/>
          </p:nvPr>
        </p:nvSpPr>
        <p:spPr>
          <a:xfrm>
            <a:off x="6172202" y="250507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87E5848B-BD3D-4D15-B026-7FD3F7AC7452}" type="slidenum">
              <a:rPr lang="en-US" smtClean="0"/>
              <a:pPr>
                <a:defRPr/>
              </a:pPr>
              <a:t>‹#›</a:t>
            </a:fld>
            <a:endParaRPr lang="en-US" dirty="0"/>
          </a:p>
        </p:txBody>
      </p:sp>
    </p:spTree>
    <p:extLst>
      <p:ext uri="{BB962C8B-B14F-4D97-AF65-F5344CB8AC3E}">
        <p14:creationId xmlns:p14="http://schemas.microsoft.com/office/powerpoint/2010/main" val="2411837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7668ABCD-F33A-4F91-89DC-6491B53738B7}" type="slidenum">
              <a:rPr lang="en-US" smtClean="0"/>
              <a:pPr>
                <a:defRPr/>
              </a:pPr>
              <a:t>‹#›</a:t>
            </a:fld>
            <a:endParaRPr lang="en-US" dirty="0"/>
          </a:p>
        </p:txBody>
      </p:sp>
    </p:spTree>
    <p:extLst>
      <p:ext uri="{BB962C8B-B14F-4D97-AF65-F5344CB8AC3E}">
        <p14:creationId xmlns:p14="http://schemas.microsoft.com/office/powerpoint/2010/main" val="1137071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6BC6D1E9-99D1-4C93-B5A5-4ED233BB14DE}" type="slidenum">
              <a:rPr lang="en-US" smtClean="0"/>
              <a:pPr>
                <a:defRPr/>
              </a:pPr>
              <a:t>‹#›</a:t>
            </a:fld>
            <a:endParaRPr lang="en-US" dirty="0"/>
          </a:p>
        </p:txBody>
      </p:sp>
    </p:spTree>
    <p:extLst>
      <p:ext uri="{BB962C8B-B14F-4D97-AF65-F5344CB8AC3E}">
        <p14:creationId xmlns:p14="http://schemas.microsoft.com/office/powerpoint/2010/main" val="67101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71662" y="365125"/>
            <a:ext cx="9482137" cy="663575"/>
          </a:xfrm>
        </p:spPr>
        <p:txBody>
          <a:bodyPr/>
          <a:lstStyle/>
          <a:p>
            <a:r>
              <a:rPr lang="en-US" dirty="0"/>
              <a:t>Click to edit Master title style</a:t>
            </a:r>
          </a:p>
        </p:txBody>
      </p:sp>
      <p:sp>
        <p:nvSpPr>
          <p:cNvPr id="3" name="Content Placeholder 2"/>
          <p:cNvSpPr>
            <a:spLocks noGrp="1"/>
          </p:cNvSpPr>
          <p:nvPr>
            <p:ph idx="1"/>
          </p:nvPr>
        </p:nvSpPr>
        <p:spPr/>
        <p:txBody>
          <a:bodyPr/>
          <a:lstStyle>
            <a:lvl1pPr marL="228600" indent="-228600">
              <a:buFont typeface="Wingdings" panose="05000000000000000000" pitchFamily="2" charset="2"/>
              <a:buChar char="§"/>
              <a:defRPr>
                <a:latin typeface="Tahoma" panose="020B0604030504040204" pitchFamily="34" charset="0"/>
                <a:ea typeface="Tahoma" panose="020B0604030504040204" pitchFamily="34" charset="0"/>
                <a:cs typeface="Tahoma" panose="020B0604030504040204" pitchFamily="34" charset="0"/>
              </a:defRPr>
            </a:lvl1pPr>
            <a:lvl2pPr marL="685800" indent="-228600">
              <a:buClr>
                <a:schemeClr val="accent1"/>
              </a:buClr>
              <a:buFont typeface="Wingdings" panose="05000000000000000000" pitchFamily="2" charset="2"/>
              <a:buChar cha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39341881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880"/>
            </a:lvl1pPr>
          </a:lstStyle>
          <a:p>
            <a:r>
              <a:rPr lang="en-US"/>
              <a:t>Click to edit Master title style</a:t>
            </a:r>
            <a:endParaRPr lang="en-US" dirty="0"/>
          </a:p>
        </p:txBody>
      </p:sp>
      <p:sp>
        <p:nvSpPr>
          <p:cNvPr id="3" name="Content Placeholder 2"/>
          <p:cNvSpPr>
            <a:spLocks noGrp="1"/>
          </p:cNvSpPr>
          <p:nvPr>
            <p:ph idx="1"/>
          </p:nvPr>
        </p:nvSpPr>
        <p:spPr>
          <a:xfrm>
            <a:off x="5183188" y="987426"/>
            <a:ext cx="6172200" cy="4873625"/>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440"/>
            </a:lvl1pPr>
            <a:lvl2pPr marL="411470" indent="0">
              <a:buNone/>
              <a:defRPr sz="1260"/>
            </a:lvl2pPr>
            <a:lvl3pPr marL="822939" indent="0">
              <a:buNone/>
              <a:defRPr sz="1080"/>
            </a:lvl3pPr>
            <a:lvl4pPr marL="1234409" indent="0">
              <a:buNone/>
              <a:defRPr sz="900"/>
            </a:lvl4pPr>
            <a:lvl5pPr marL="1645879" indent="0">
              <a:buNone/>
              <a:defRPr sz="900"/>
            </a:lvl5pPr>
            <a:lvl6pPr marL="2057349" indent="0">
              <a:buNone/>
              <a:defRPr sz="900"/>
            </a:lvl6pPr>
            <a:lvl7pPr marL="2468818" indent="0">
              <a:buNone/>
              <a:defRPr sz="900"/>
            </a:lvl7pPr>
            <a:lvl8pPr marL="2880288" indent="0">
              <a:buNone/>
              <a:defRPr sz="900"/>
            </a:lvl8pPr>
            <a:lvl9pPr marL="329175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5832FA5-C3BE-47F3-B7C3-56995B7B1DDC}" type="slidenum">
              <a:rPr lang="en-US" smtClean="0"/>
              <a:pPr>
                <a:defRPr/>
              </a:pPr>
              <a:t>‹#›</a:t>
            </a:fld>
            <a:endParaRPr lang="en-US" dirty="0"/>
          </a:p>
        </p:txBody>
      </p:sp>
    </p:spTree>
    <p:extLst>
      <p:ext uri="{BB962C8B-B14F-4D97-AF65-F5344CB8AC3E}">
        <p14:creationId xmlns:p14="http://schemas.microsoft.com/office/powerpoint/2010/main" val="27193536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8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2880"/>
            </a:lvl1pPr>
            <a:lvl2pPr marL="411470" indent="0">
              <a:buNone/>
              <a:defRPr sz="2520"/>
            </a:lvl2pPr>
            <a:lvl3pPr marL="822939" indent="0">
              <a:buNone/>
              <a:defRPr sz="2160"/>
            </a:lvl3pPr>
            <a:lvl4pPr marL="1234409" indent="0">
              <a:buNone/>
              <a:defRPr sz="1800"/>
            </a:lvl4pPr>
            <a:lvl5pPr marL="1645879" indent="0">
              <a:buNone/>
              <a:defRPr sz="1800"/>
            </a:lvl5pPr>
            <a:lvl6pPr marL="2057349" indent="0">
              <a:buNone/>
              <a:defRPr sz="1800"/>
            </a:lvl6pPr>
            <a:lvl7pPr marL="2468818" indent="0">
              <a:buNone/>
              <a:defRPr sz="1800"/>
            </a:lvl7pPr>
            <a:lvl8pPr marL="2880288" indent="0">
              <a:buNone/>
              <a:defRPr sz="1800"/>
            </a:lvl8pPr>
            <a:lvl9pPr marL="3291758" indent="0">
              <a:buNone/>
              <a:defRPr sz="1800"/>
            </a:lvl9pPr>
          </a:lstStyle>
          <a:p>
            <a:r>
              <a:rPr lang="en-US" dirty="0"/>
              <a:t>Click icon to add picture</a:t>
            </a:r>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440"/>
            </a:lvl1pPr>
            <a:lvl2pPr marL="411470" indent="0">
              <a:buNone/>
              <a:defRPr sz="1260"/>
            </a:lvl2pPr>
            <a:lvl3pPr marL="822939" indent="0">
              <a:buNone/>
              <a:defRPr sz="1080"/>
            </a:lvl3pPr>
            <a:lvl4pPr marL="1234409" indent="0">
              <a:buNone/>
              <a:defRPr sz="900"/>
            </a:lvl4pPr>
            <a:lvl5pPr marL="1645879" indent="0">
              <a:buNone/>
              <a:defRPr sz="900"/>
            </a:lvl5pPr>
            <a:lvl6pPr marL="2057349" indent="0">
              <a:buNone/>
              <a:defRPr sz="900"/>
            </a:lvl6pPr>
            <a:lvl7pPr marL="2468818" indent="0">
              <a:buNone/>
              <a:defRPr sz="900"/>
            </a:lvl7pPr>
            <a:lvl8pPr marL="2880288" indent="0">
              <a:buNone/>
              <a:defRPr sz="900"/>
            </a:lvl8pPr>
            <a:lvl9pPr marL="329175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05124CD-2355-427A-A87B-272C7A5AE636}" type="slidenum">
              <a:rPr lang="en-US" smtClean="0"/>
              <a:pPr>
                <a:defRPr/>
              </a:pPr>
              <a:t>‹#›</a:t>
            </a:fld>
            <a:endParaRPr lang="en-US" dirty="0"/>
          </a:p>
        </p:txBody>
      </p:sp>
    </p:spTree>
    <p:extLst>
      <p:ext uri="{BB962C8B-B14F-4D97-AF65-F5344CB8AC3E}">
        <p14:creationId xmlns:p14="http://schemas.microsoft.com/office/powerpoint/2010/main" val="4114979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7E29C3C-4F92-4C1E-8C89-81B736044992}" type="slidenum">
              <a:rPr lang="en-US" smtClean="0"/>
              <a:pPr>
                <a:defRPr/>
              </a:pPr>
              <a:t>‹#›</a:t>
            </a:fld>
            <a:endParaRPr lang="en-US" dirty="0"/>
          </a:p>
        </p:txBody>
      </p:sp>
    </p:spTree>
    <p:extLst>
      <p:ext uri="{BB962C8B-B14F-4D97-AF65-F5344CB8AC3E}">
        <p14:creationId xmlns:p14="http://schemas.microsoft.com/office/powerpoint/2010/main" val="36018697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6"/>
            <a:ext cx="2628900" cy="581183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2" y="365126"/>
            <a:ext cx="7734300" cy="5811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7CF3C76-0979-41F9-AC29-12594B442665}" type="slidenum">
              <a:rPr lang="en-US" smtClean="0"/>
              <a:pPr>
                <a:defRPr/>
              </a:pPr>
              <a:t>‹#›</a:t>
            </a:fld>
            <a:endParaRPr lang="en-US" dirty="0"/>
          </a:p>
        </p:txBody>
      </p:sp>
    </p:spTree>
    <p:extLst>
      <p:ext uri="{BB962C8B-B14F-4D97-AF65-F5344CB8AC3E}">
        <p14:creationId xmlns:p14="http://schemas.microsoft.com/office/powerpoint/2010/main" val="38823128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10160000" cy="990600"/>
          </a:xfrm>
        </p:spPr>
        <p:txBody>
          <a:bodyPr/>
          <a:lstStyle/>
          <a:p>
            <a:r>
              <a:rPr lang="en-US" dirty="0"/>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F3AD700-FAF6-4E9E-8FFD-5D3735FEEC42}" type="slidenum">
              <a:rPr lang="en-US" smtClean="0"/>
              <a:pPr>
                <a:defRPr/>
              </a:pPr>
              <a:t>‹#›</a:t>
            </a:fld>
            <a:endParaRPr lang="en-US" dirty="0"/>
          </a:p>
        </p:txBody>
      </p:sp>
    </p:spTree>
    <p:extLst>
      <p:ext uri="{BB962C8B-B14F-4D97-AF65-F5344CB8AC3E}">
        <p14:creationId xmlns:p14="http://schemas.microsoft.com/office/powerpoint/2010/main" val="9248350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21059341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
                <a:srgbClr val="FF0000"/>
              </a:buClr>
              <a:defRPr/>
            </a:lvl1pPr>
            <a:lvl2pPr>
              <a:buClr>
                <a:srgbClr val="FF0000"/>
              </a:buClr>
              <a:defRPr/>
            </a:lvl2pPr>
            <a:lvl3pPr>
              <a:buClr>
                <a:srgbClr val="FF0000"/>
              </a:buClr>
              <a:defRPr/>
            </a:lvl3pPr>
            <a:lvl4pPr>
              <a:buClr>
                <a:srgbClr val="FF0000"/>
              </a:buClr>
              <a:defRPr/>
            </a:lvl4pPr>
            <a:lvl5pPr>
              <a:buClr>
                <a:srgbClr val="FF0000"/>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20892269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35980898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28982939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118307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11343340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9721478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23246161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1794343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35722205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5085941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24919317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1690899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3463189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2442588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3037467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588732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3611725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A33E28-4D21-47F9-BA64-B468DF7F86F3}" type="slidenum">
              <a:rPr lang="en-US" smtClean="0"/>
              <a:t>‹#›</a:t>
            </a:fld>
            <a:endParaRPr lang="en-US" dirty="0"/>
          </a:p>
        </p:txBody>
      </p:sp>
    </p:spTree>
    <p:extLst>
      <p:ext uri="{BB962C8B-B14F-4D97-AF65-F5344CB8AC3E}">
        <p14:creationId xmlns:p14="http://schemas.microsoft.com/office/powerpoint/2010/main" val="499299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33E28-4D21-47F9-BA64-B468DF7F86F3}" type="slidenum">
              <a:rPr lang="en-US" smtClean="0"/>
              <a:t>‹#›</a:t>
            </a:fld>
            <a:endParaRPr lang="en-US" dirty="0"/>
          </a:p>
        </p:txBody>
      </p:sp>
    </p:spTree>
    <p:extLst>
      <p:ext uri="{BB962C8B-B14F-4D97-AF65-F5344CB8AC3E}">
        <p14:creationId xmlns:p14="http://schemas.microsoft.com/office/powerpoint/2010/main" val="3037049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FF0000"/>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FF0000"/>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F0000"/>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FF0000"/>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08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080">
                <a:solidFill>
                  <a:schemeClr val="tx1">
                    <a:tint val="75000"/>
                  </a:schemeClr>
                </a:solidFill>
              </a:defRPr>
            </a:lvl1pPr>
          </a:lstStyle>
          <a:p>
            <a:pPr>
              <a:defRPr/>
            </a:pPr>
            <a:fld id="{8F3AD700-FAF6-4E9E-8FFD-5D3735FEEC42}" type="slidenum">
              <a:rPr lang="en-US" smtClean="0"/>
              <a:pPr>
                <a:defRPr/>
              </a:pPr>
              <a:t>‹#›</a:t>
            </a:fld>
            <a:endParaRPr lang="en-US" dirty="0"/>
          </a:p>
        </p:txBody>
      </p:sp>
    </p:spTree>
    <p:extLst>
      <p:ext uri="{BB962C8B-B14F-4D97-AF65-F5344CB8AC3E}">
        <p14:creationId xmlns:p14="http://schemas.microsoft.com/office/powerpoint/2010/main" val="387188149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defTabSz="822939" rtl="0" eaLnBrk="1" latinLnBrk="0" hangingPunct="1">
        <a:lnSpc>
          <a:spcPct val="90000"/>
        </a:lnSpc>
        <a:spcBef>
          <a:spcPct val="0"/>
        </a:spcBef>
        <a:buNone/>
        <a:defRPr sz="3960" kern="1200">
          <a:solidFill>
            <a:schemeClr val="tx1"/>
          </a:solidFill>
          <a:latin typeface="+mj-lt"/>
          <a:ea typeface="+mj-ea"/>
          <a:cs typeface="+mj-cs"/>
        </a:defRPr>
      </a:lvl1pPr>
    </p:titleStyle>
    <p:bodyStyle>
      <a:lvl1pPr marL="205735" indent="-205735" algn="l" defTabSz="822939"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05" indent="-205735" algn="l" defTabSz="822939" rtl="0" eaLnBrk="1" latinLnBrk="0" hangingPunct="1">
        <a:lnSpc>
          <a:spcPct val="90000"/>
        </a:lnSpc>
        <a:spcBef>
          <a:spcPts val="451"/>
        </a:spcBef>
        <a:buFont typeface="Arial" panose="020B0604020202020204" pitchFamily="34" charset="0"/>
        <a:buChar char="•"/>
        <a:defRPr sz="2160" kern="1200">
          <a:solidFill>
            <a:schemeClr val="tx1"/>
          </a:solidFill>
          <a:latin typeface="+mn-lt"/>
          <a:ea typeface="+mn-ea"/>
          <a:cs typeface="+mn-cs"/>
        </a:defRPr>
      </a:lvl2pPr>
      <a:lvl3pPr marL="1028674" indent="-205735" algn="l" defTabSz="822939" rtl="0" eaLnBrk="1" latinLnBrk="0" hangingPunct="1">
        <a:lnSpc>
          <a:spcPct val="90000"/>
        </a:lnSpc>
        <a:spcBef>
          <a:spcPts val="451"/>
        </a:spcBef>
        <a:buFont typeface="Arial" panose="020B0604020202020204" pitchFamily="34" charset="0"/>
        <a:buChar char="•"/>
        <a:defRPr sz="1800" kern="1200">
          <a:solidFill>
            <a:schemeClr val="tx1"/>
          </a:solidFill>
          <a:latin typeface="+mn-lt"/>
          <a:ea typeface="+mn-ea"/>
          <a:cs typeface="+mn-cs"/>
        </a:defRPr>
      </a:lvl3pPr>
      <a:lvl4pPr marL="1440144" indent="-205735" algn="l" defTabSz="822939" rtl="0" eaLnBrk="1" latinLnBrk="0" hangingPunct="1">
        <a:lnSpc>
          <a:spcPct val="90000"/>
        </a:lnSpc>
        <a:spcBef>
          <a:spcPts val="451"/>
        </a:spcBef>
        <a:buFont typeface="Arial" panose="020B0604020202020204" pitchFamily="34" charset="0"/>
        <a:buChar char="•"/>
        <a:defRPr sz="1620" kern="1200">
          <a:solidFill>
            <a:schemeClr val="tx1"/>
          </a:solidFill>
          <a:latin typeface="+mn-lt"/>
          <a:ea typeface="+mn-ea"/>
          <a:cs typeface="+mn-cs"/>
        </a:defRPr>
      </a:lvl4pPr>
      <a:lvl5pPr marL="1851614" indent="-205735" algn="l" defTabSz="822939" rtl="0" eaLnBrk="1" latinLnBrk="0" hangingPunct="1">
        <a:lnSpc>
          <a:spcPct val="90000"/>
        </a:lnSpc>
        <a:spcBef>
          <a:spcPts val="451"/>
        </a:spcBef>
        <a:buFont typeface="Arial" panose="020B0604020202020204" pitchFamily="34" charset="0"/>
        <a:buChar char="•"/>
        <a:defRPr sz="1620" kern="1200">
          <a:solidFill>
            <a:schemeClr val="tx1"/>
          </a:solidFill>
          <a:latin typeface="+mn-lt"/>
          <a:ea typeface="+mn-ea"/>
          <a:cs typeface="+mn-cs"/>
        </a:defRPr>
      </a:lvl5pPr>
      <a:lvl6pPr marL="2263083" indent="-205735" algn="l" defTabSz="822939" rtl="0" eaLnBrk="1" latinLnBrk="0" hangingPunct="1">
        <a:lnSpc>
          <a:spcPct val="90000"/>
        </a:lnSpc>
        <a:spcBef>
          <a:spcPts val="451"/>
        </a:spcBef>
        <a:buFont typeface="Arial" panose="020B0604020202020204" pitchFamily="34" charset="0"/>
        <a:buChar char="•"/>
        <a:defRPr sz="1620" kern="1200">
          <a:solidFill>
            <a:schemeClr val="tx1"/>
          </a:solidFill>
          <a:latin typeface="+mn-lt"/>
          <a:ea typeface="+mn-ea"/>
          <a:cs typeface="+mn-cs"/>
        </a:defRPr>
      </a:lvl6pPr>
      <a:lvl7pPr marL="2674553" indent="-205735" algn="l" defTabSz="822939" rtl="0" eaLnBrk="1" latinLnBrk="0" hangingPunct="1">
        <a:lnSpc>
          <a:spcPct val="90000"/>
        </a:lnSpc>
        <a:spcBef>
          <a:spcPts val="451"/>
        </a:spcBef>
        <a:buFont typeface="Arial" panose="020B0604020202020204" pitchFamily="34" charset="0"/>
        <a:buChar char="•"/>
        <a:defRPr sz="1620" kern="1200">
          <a:solidFill>
            <a:schemeClr val="tx1"/>
          </a:solidFill>
          <a:latin typeface="+mn-lt"/>
          <a:ea typeface="+mn-ea"/>
          <a:cs typeface="+mn-cs"/>
        </a:defRPr>
      </a:lvl7pPr>
      <a:lvl8pPr marL="3086023" indent="-205735" algn="l" defTabSz="822939" rtl="0" eaLnBrk="1" latinLnBrk="0" hangingPunct="1">
        <a:lnSpc>
          <a:spcPct val="90000"/>
        </a:lnSpc>
        <a:spcBef>
          <a:spcPts val="451"/>
        </a:spcBef>
        <a:buFont typeface="Arial" panose="020B0604020202020204" pitchFamily="34" charset="0"/>
        <a:buChar char="•"/>
        <a:defRPr sz="1620" kern="1200">
          <a:solidFill>
            <a:schemeClr val="tx1"/>
          </a:solidFill>
          <a:latin typeface="+mn-lt"/>
          <a:ea typeface="+mn-ea"/>
          <a:cs typeface="+mn-cs"/>
        </a:defRPr>
      </a:lvl8pPr>
      <a:lvl9pPr marL="3497493" indent="-205735" algn="l" defTabSz="822939" rtl="0" eaLnBrk="1" latinLnBrk="0" hangingPunct="1">
        <a:lnSpc>
          <a:spcPct val="90000"/>
        </a:lnSpc>
        <a:spcBef>
          <a:spcPts val="451"/>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39" rtl="0" eaLnBrk="1" latinLnBrk="0" hangingPunct="1">
        <a:defRPr sz="1620" kern="1200">
          <a:solidFill>
            <a:schemeClr val="tx1"/>
          </a:solidFill>
          <a:latin typeface="+mn-lt"/>
          <a:ea typeface="+mn-ea"/>
          <a:cs typeface="+mn-cs"/>
        </a:defRPr>
      </a:lvl1pPr>
      <a:lvl2pPr marL="411470" algn="l" defTabSz="822939" rtl="0" eaLnBrk="1" latinLnBrk="0" hangingPunct="1">
        <a:defRPr sz="1620" kern="1200">
          <a:solidFill>
            <a:schemeClr val="tx1"/>
          </a:solidFill>
          <a:latin typeface="+mn-lt"/>
          <a:ea typeface="+mn-ea"/>
          <a:cs typeface="+mn-cs"/>
        </a:defRPr>
      </a:lvl2pPr>
      <a:lvl3pPr marL="822939" algn="l" defTabSz="822939" rtl="0" eaLnBrk="1" latinLnBrk="0" hangingPunct="1">
        <a:defRPr sz="1620" kern="1200">
          <a:solidFill>
            <a:schemeClr val="tx1"/>
          </a:solidFill>
          <a:latin typeface="+mn-lt"/>
          <a:ea typeface="+mn-ea"/>
          <a:cs typeface="+mn-cs"/>
        </a:defRPr>
      </a:lvl3pPr>
      <a:lvl4pPr marL="1234409" algn="l" defTabSz="822939" rtl="0" eaLnBrk="1" latinLnBrk="0" hangingPunct="1">
        <a:defRPr sz="1620" kern="1200">
          <a:solidFill>
            <a:schemeClr val="tx1"/>
          </a:solidFill>
          <a:latin typeface="+mn-lt"/>
          <a:ea typeface="+mn-ea"/>
          <a:cs typeface="+mn-cs"/>
        </a:defRPr>
      </a:lvl4pPr>
      <a:lvl5pPr marL="1645879" algn="l" defTabSz="822939" rtl="0" eaLnBrk="1" latinLnBrk="0" hangingPunct="1">
        <a:defRPr sz="1620" kern="1200">
          <a:solidFill>
            <a:schemeClr val="tx1"/>
          </a:solidFill>
          <a:latin typeface="+mn-lt"/>
          <a:ea typeface="+mn-ea"/>
          <a:cs typeface="+mn-cs"/>
        </a:defRPr>
      </a:lvl5pPr>
      <a:lvl6pPr marL="2057349" algn="l" defTabSz="822939" rtl="0" eaLnBrk="1" latinLnBrk="0" hangingPunct="1">
        <a:defRPr sz="1620" kern="1200">
          <a:solidFill>
            <a:schemeClr val="tx1"/>
          </a:solidFill>
          <a:latin typeface="+mn-lt"/>
          <a:ea typeface="+mn-ea"/>
          <a:cs typeface="+mn-cs"/>
        </a:defRPr>
      </a:lvl6pPr>
      <a:lvl7pPr marL="2468818" algn="l" defTabSz="822939" rtl="0" eaLnBrk="1" latinLnBrk="0" hangingPunct="1">
        <a:defRPr sz="1620" kern="1200">
          <a:solidFill>
            <a:schemeClr val="tx1"/>
          </a:solidFill>
          <a:latin typeface="+mn-lt"/>
          <a:ea typeface="+mn-ea"/>
          <a:cs typeface="+mn-cs"/>
        </a:defRPr>
      </a:lvl7pPr>
      <a:lvl8pPr marL="2880288" algn="l" defTabSz="822939" rtl="0" eaLnBrk="1" latinLnBrk="0" hangingPunct="1">
        <a:defRPr sz="1620" kern="1200">
          <a:solidFill>
            <a:schemeClr val="tx1"/>
          </a:solidFill>
          <a:latin typeface="+mn-lt"/>
          <a:ea typeface="+mn-ea"/>
          <a:cs typeface="+mn-cs"/>
        </a:defRPr>
      </a:lvl8pPr>
      <a:lvl9pPr marL="3291758" algn="l" defTabSz="822939" rtl="0" eaLnBrk="1" latinLnBrk="0" hangingPunct="1">
        <a:defRPr sz="162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33E28-4D21-47F9-BA64-B468DF7F86F3}" type="slidenum">
              <a:rPr lang="en-US" smtClean="0"/>
              <a:t>‹#›</a:t>
            </a:fld>
            <a:endParaRPr lang="en-US" dirty="0"/>
          </a:p>
        </p:txBody>
      </p:sp>
    </p:spTree>
    <p:extLst>
      <p:ext uri="{BB962C8B-B14F-4D97-AF65-F5344CB8AC3E}">
        <p14:creationId xmlns:p14="http://schemas.microsoft.com/office/powerpoint/2010/main" val="128761880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078614" y="2104966"/>
            <a:ext cx="7906331" cy="707886"/>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F6FC6"/>
                </a:solidFill>
                <a:effectLst/>
                <a:uLnTx/>
                <a:uFillTx/>
                <a:latin typeface="Calibri" panose="020F0502020204030204"/>
                <a:ea typeface="+mn-ea"/>
                <a:cs typeface="+mn-cs"/>
              </a:rPr>
              <a:t>Section 1983 and Qualified Immunity</a:t>
            </a:r>
          </a:p>
        </p:txBody>
      </p:sp>
      <p:sp>
        <p:nvSpPr>
          <p:cNvPr id="5" name="Rectangle 4"/>
          <p:cNvSpPr/>
          <p:nvPr/>
        </p:nvSpPr>
        <p:spPr>
          <a:xfrm>
            <a:off x="4204252" y="3607903"/>
            <a:ext cx="3597965" cy="1138773"/>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w="0"/>
                <a:solidFill>
                  <a:srgbClr val="FF0000"/>
                </a:solidFill>
                <a:effectLst/>
                <a:uLnTx/>
                <a:uFillTx/>
                <a:latin typeface="Tahoma" panose="020B0604030504040204" pitchFamily="34" charset="0"/>
                <a:ea typeface="Tahoma" panose="020B0604030504040204" pitchFamily="34" charset="0"/>
                <a:cs typeface="Tahoma" panose="020B0604030504040204" pitchFamily="34" charset="0"/>
              </a:rPr>
              <a:t>Professor Karen Blum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solidFill>
                    <a:prstClr val="white"/>
                  </a:solidFill>
                </a:ln>
                <a:solidFill>
                  <a:prstClr val="white"/>
                </a:solidFill>
                <a:effectLst/>
                <a:uLnTx/>
                <a:uFillTx/>
                <a:latin typeface="Calibri" panose="020F0502020204030204"/>
                <a:ea typeface="+mn-ea"/>
                <a:cs typeface="+mn-cs"/>
              </a:rPr>
              <a:t>Suffolk University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solidFill>
                    <a:prstClr val="white"/>
                  </a:solidFill>
                </a:ln>
                <a:solidFill>
                  <a:prstClr val="white"/>
                </a:solidFill>
                <a:effectLst/>
                <a:uLnTx/>
                <a:uFillTx/>
                <a:latin typeface="Calibri" panose="020F0502020204030204"/>
                <a:ea typeface="+mn-ea"/>
                <a:cs typeface="+mn-cs"/>
              </a:rPr>
              <a:t>Law School</a:t>
            </a:r>
          </a:p>
        </p:txBody>
      </p:sp>
    </p:spTree>
    <p:extLst>
      <p:ext uri="{BB962C8B-B14F-4D97-AF65-F5344CB8AC3E}">
        <p14:creationId xmlns:p14="http://schemas.microsoft.com/office/powerpoint/2010/main" val="3868031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956014" y="110836"/>
            <a:ext cx="10058400" cy="914400"/>
          </a:xfrm>
        </p:spPr>
        <p:txBody>
          <a:bodyPr>
            <a:noAutofit/>
          </a:bodyPr>
          <a:lstStyle/>
          <a:p>
            <a:pPr eaLnBrk="1" hangingPunct="1"/>
            <a:r>
              <a:rPr lang="en-US" alt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	Who Has the Burden of Proof?</a:t>
            </a:r>
          </a:p>
        </p:txBody>
      </p:sp>
      <p:sp>
        <p:nvSpPr>
          <p:cNvPr id="67587" name="Rectangle 3"/>
          <p:cNvSpPr>
            <a:spLocks noGrp="1" noChangeArrowheads="1"/>
          </p:cNvSpPr>
          <p:nvPr>
            <p:ph idx="1"/>
          </p:nvPr>
        </p:nvSpPr>
        <p:spPr>
          <a:xfrm>
            <a:off x="149902" y="1331843"/>
            <a:ext cx="11864512" cy="5173888"/>
          </a:xfrm>
        </p:spPr>
        <p:txBody>
          <a:bodyPr>
            <a:normAutofit fontScale="85000" lnSpcReduction="20000"/>
          </a:bodyPr>
          <a:lstStyle/>
          <a:p>
            <a:pPr>
              <a:lnSpc>
                <a:spcPct val="100000"/>
              </a:lnSpc>
              <a:buSzPct val="95000"/>
              <a:defRPr/>
            </a:pPr>
            <a:r>
              <a:rPr lang="en-US" altLang="en-US" sz="2600" i="1" dirty="0">
                <a:ea typeface="Tahoma" panose="020B0604030504040204" pitchFamily="34" charset="0"/>
                <a:cs typeface="Tahoma" panose="020B0604030504040204" pitchFamily="34" charset="0"/>
              </a:rPr>
              <a:t>See also </a:t>
            </a:r>
            <a:r>
              <a:rPr lang="en-US" altLang="en-US" sz="2600" i="1" dirty="0">
                <a:solidFill>
                  <a:srgbClr val="FF0000"/>
                </a:solidFill>
                <a:ea typeface="Tahoma" panose="020B0604030504040204" pitchFamily="34" charset="0"/>
                <a:cs typeface="Tahoma" panose="020B0604030504040204" pitchFamily="34" charset="0"/>
              </a:rPr>
              <a:t>Stanton v. Elliott </a:t>
            </a:r>
            <a:r>
              <a:rPr lang="en-US" altLang="en-US" sz="2600" dirty="0">
                <a:ea typeface="Tahoma" panose="020B0604030504040204" pitchFamily="34" charset="0"/>
                <a:cs typeface="Tahoma" panose="020B0604030504040204" pitchFamily="34" charset="0"/>
              </a:rPr>
              <a:t>(4th Cir. 2022)</a:t>
            </a:r>
          </a:p>
          <a:p>
            <a:pPr>
              <a:lnSpc>
                <a:spcPct val="100000"/>
              </a:lnSpc>
              <a:buSzPct val="95000"/>
              <a:defRPr/>
            </a:pPr>
            <a:r>
              <a:rPr lang="en-US" altLang="en-US" sz="2600" dirty="0">
                <a:ea typeface="Tahoma" panose="020B0604030504040204" pitchFamily="34" charset="0"/>
                <a:cs typeface="Tahoma" panose="020B0604030504040204" pitchFamily="34" charset="0"/>
              </a:rPr>
              <a:t>Noting that  “</a:t>
            </a:r>
            <a:r>
              <a:rPr lang="en-US" altLang="en-US" sz="2600" dirty="0"/>
              <a:t>w</a:t>
            </a:r>
            <a:r>
              <a:rPr lang="en-US" sz="2600" dirty="0"/>
              <a:t>ho bears the burden on qualified immunity turns out to be a surprisingly tricky question.”</a:t>
            </a:r>
          </a:p>
          <a:p>
            <a:pPr>
              <a:lnSpc>
                <a:spcPct val="100000"/>
              </a:lnSpc>
              <a:buSzPct val="95000"/>
              <a:defRPr/>
            </a:pPr>
            <a:r>
              <a:rPr lang="en-US" sz="2600" dirty="0"/>
              <a:t>Because qualified immunity is a two-prong test and because there are two sides to a lawsuit, there are four possible ways to split the burdens: </a:t>
            </a:r>
          </a:p>
          <a:p>
            <a:pPr lvl="1">
              <a:lnSpc>
                <a:spcPct val="100000"/>
              </a:lnSpc>
              <a:buSzPct val="95000"/>
              <a:defRPr/>
            </a:pPr>
            <a:r>
              <a:rPr lang="en-US" sz="2240" dirty="0"/>
              <a:t>(1) the plaintiff might have the burden on both prongs; </a:t>
            </a:r>
          </a:p>
          <a:p>
            <a:pPr lvl="1">
              <a:lnSpc>
                <a:spcPct val="100000"/>
              </a:lnSpc>
              <a:buSzPct val="95000"/>
              <a:defRPr/>
            </a:pPr>
            <a:r>
              <a:rPr lang="en-US" sz="2240" dirty="0"/>
              <a:t>(2) the officer might have the burden on both prongs;</a:t>
            </a:r>
          </a:p>
          <a:p>
            <a:pPr lvl="1">
              <a:lnSpc>
                <a:spcPct val="100000"/>
              </a:lnSpc>
              <a:buSzPct val="95000"/>
              <a:defRPr/>
            </a:pPr>
            <a:r>
              <a:rPr lang="en-US" sz="2240" dirty="0"/>
              <a:t>(3) the plaintiff might have the first prong and the officer the second; or </a:t>
            </a:r>
          </a:p>
          <a:p>
            <a:pPr lvl="1">
              <a:lnSpc>
                <a:spcPct val="100000"/>
              </a:lnSpc>
              <a:buSzPct val="95000"/>
              <a:defRPr/>
            </a:pPr>
            <a:r>
              <a:rPr lang="en-US" sz="2240" dirty="0"/>
              <a:t>(4) vice versa. </a:t>
            </a:r>
          </a:p>
          <a:p>
            <a:pPr>
              <a:lnSpc>
                <a:spcPct val="100000"/>
              </a:lnSpc>
              <a:buSzPct val="95000"/>
              <a:defRPr/>
            </a:pPr>
            <a:r>
              <a:rPr lang="en-US" sz="2600" dirty="0"/>
              <a:t>While most circuits apply the first or second options above, all four possibilities have been put forth by at least one circuit in at least one opinion. (citing </a:t>
            </a:r>
            <a:r>
              <a:rPr lang="en-US" sz="2600" i="1" dirty="0">
                <a:solidFill>
                  <a:srgbClr val="FF0000"/>
                </a:solidFill>
              </a:rPr>
              <a:t>Joseph v. Bartlett</a:t>
            </a:r>
            <a:r>
              <a:rPr lang="en-US" sz="2600" dirty="0"/>
              <a:t>  (5th Cir. 2020); Kenneth Duvall, </a:t>
            </a:r>
            <a:r>
              <a:rPr lang="en-US" sz="2600" i="1" dirty="0"/>
              <a:t>Burdens of Proof and Qualified Immunity</a:t>
            </a:r>
            <a:r>
              <a:rPr lang="en-US" sz="2600" dirty="0"/>
              <a:t>, 37 S. Ill. U. L.J. 135 (2012) (collecting cases going in each direction)).</a:t>
            </a:r>
          </a:p>
          <a:p>
            <a:pPr>
              <a:lnSpc>
                <a:spcPct val="100000"/>
              </a:lnSpc>
              <a:buSzPct val="95000"/>
              <a:defRPr/>
            </a:pPr>
            <a:r>
              <a:rPr lang="en-US" sz="2600" dirty="0"/>
              <a:t>In the </a:t>
            </a:r>
            <a:r>
              <a:rPr lang="en-US" sz="2600" dirty="0">
                <a:solidFill>
                  <a:srgbClr val="FF0000"/>
                </a:solidFill>
              </a:rPr>
              <a:t>Fourth Circuit, we have a split burden of proof for the qualified-immunity defense</a:t>
            </a:r>
            <a:r>
              <a:rPr lang="en-US" sz="2600" dirty="0"/>
              <a:t>. </a:t>
            </a:r>
          </a:p>
          <a:p>
            <a:pPr>
              <a:lnSpc>
                <a:spcPct val="100000"/>
              </a:lnSpc>
              <a:buSzPct val="95000"/>
              <a:defRPr/>
            </a:pPr>
            <a:r>
              <a:rPr lang="en-US" sz="2600" dirty="0"/>
              <a:t>The plaintiff bears the burden on the first prong, and the officer bears the burden on the second prong.</a:t>
            </a:r>
          </a:p>
          <a:p>
            <a:pPr>
              <a:lnSpc>
                <a:spcPct val="100000"/>
              </a:lnSpc>
              <a:buSzPct val="95000"/>
              <a:defRPr/>
            </a:pPr>
            <a:endParaRPr lang="en-US" sz="2800" dirty="0"/>
          </a:p>
          <a:p>
            <a:pPr>
              <a:lnSpc>
                <a:spcPct val="100000"/>
              </a:lnSpc>
              <a:buSzPct val="95000"/>
              <a:defRPr/>
            </a:pPr>
            <a:endParaRPr lang="en-US" altLang="en-US" sz="2800" i="1" dirty="0">
              <a:ea typeface="Tahoma" panose="020B0604030504040204" pitchFamily="34" charset="0"/>
              <a:cs typeface="Tahoma" panose="020B0604030504040204" pitchFamily="34" charset="0"/>
            </a:endParaRPr>
          </a:p>
        </p:txBody>
      </p:sp>
      <p:sp>
        <p:nvSpPr>
          <p:cNvPr id="3" name="Slide Number Placeholder 2"/>
          <p:cNvSpPr>
            <a:spLocks noGrp="1"/>
          </p:cNvSpPr>
          <p:nvPr>
            <p:ph type="sldNum" sz="quarter" idx="12"/>
          </p:nvPr>
        </p:nvSpPr>
        <p:spPr>
          <a:xfrm>
            <a:off x="11527436" y="6505731"/>
            <a:ext cx="486977" cy="19487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80" b="0" i="0" u="none" strike="noStrike" kern="1200" cap="none" spc="0" normalizeH="0" baseline="0" noProof="0" dirty="0">
                <a:ln>
                  <a:noFill/>
                </a:ln>
                <a:solidFill>
                  <a:prstClr val="black">
                    <a:tint val="75000"/>
                  </a:prstClr>
                </a:solidFill>
                <a:effectLst/>
                <a:uLnTx/>
                <a:uFillTx/>
                <a:latin typeface="Tahoma"/>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fld id="{89A33E28-4D21-47F9-BA64-B468DF7F86F3}" type="slidenum">
              <a:rPr kumimoji="0" lang="en-US" sz="1080" b="0" i="0" u="none" strike="noStrike" kern="1200" cap="none" spc="0" normalizeH="0" baseline="0" noProof="0" smtClean="0">
                <a:ln>
                  <a:noFill/>
                </a:ln>
                <a:solidFill>
                  <a:prstClr val="black">
                    <a:tint val="75000"/>
                  </a:prstClr>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80" b="0" i="0" u="none" strike="noStrike" kern="1200" cap="none" spc="0" normalizeH="0" baseline="0" noProof="0" dirty="0">
              <a:ln>
                <a:noFill/>
              </a:ln>
              <a:solidFill>
                <a:prstClr val="black">
                  <a:tint val="75000"/>
                </a:prstClr>
              </a:solidFill>
              <a:effectLst/>
              <a:uLnTx/>
              <a:uFillTx/>
              <a:latin typeface="Tahoma"/>
              <a:ea typeface="+mn-ea"/>
              <a:cs typeface="+mn-cs"/>
            </a:endParaRPr>
          </a:p>
        </p:txBody>
      </p:sp>
    </p:spTree>
    <p:extLst>
      <p:ext uri="{BB962C8B-B14F-4D97-AF65-F5344CB8AC3E}">
        <p14:creationId xmlns:p14="http://schemas.microsoft.com/office/powerpoint/2010/main" val="1695236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887794" y="0"/>
            <a:ext cx="10074787" cy="1002890"/>
          </a:xfrm>
        </p:spPr>
        <p:txBody>
          <a:bodyPr>
            <a:noAutofit/>
          </a:bodyPr>
          <a:lstStyle/>
          <a:p>
            <a:pPr eaLnBrk="1" hangingPunct="1"/>
            <a:r>
              <a:rPr lang="en-US" altLang="en-US" sz="3200" dirty="0"/>
              <a:t>	Clearly Established Law:</a:t>
            </a:r>
            <a:r>
              <a:rPr lang="en-US" altLang="en-US" sz="3200" dirty="0">
                <a:solidFill>
                  <a:srgbClr val="FF0000"/>
                </a:solidFill>
              </a:rPr>
              <a:t> What Law Controls ? </a:t>
            </a:r>
          </a:p>
        </p:txBody>
      </p:sp>
      <p:sp>
        <p:nvSpPr>
          <p:cNvPr id="67587" name="Rectangle 3"/>
          <p:cNvSpPr>
            <a:spLocks noGrp="1" noChangeArrowheads="1"/>
          </p:cNvSpPr>
          <p:nvPr>
            <p:ph idx="1"/>
          </p:nvPr>
        </p:nvSpPr>
        <p:spPr>
          <a:xfrm>
            <a:off x="406400" y="1295400"/>
            <a:ext cx="11785600" cy="5410200"/>
          </a:xfrm>
        </p:spPr>
        <p:txBody>
          <a:bodyPr>
            <a:normAutofit fontScale="25000" lnSpcReduction="20000"/>
          </a:bodyPr>
          <a:lstStyle/>
          <a:p>
            <a:pPr eaLnBrk="1" hangingPunct="1">
              <a:lnSpc>
                <a:spcPct val="120000"/>
              </a:lnSpc>
              <a:buClr>
                <a:srgbClr val="FF0000"/>
              </a:buClr>
              <a:buSzTx/>
              <a:defRPr/>
            </a:pPr>
            <a:r>
              <a:rPr lang="en-US" altLang="en-US" sz="8533" dirty="0"/>
              <a:t>Wilson v. Layne (1999) suggests:</a:t>
            </a:r>
          </a:p>
          <a:p>
            <a:pPr lvl="1">
              <a:lnSpc>
                <a:spcPct val="120000"/>
              </a:lnSpc>
              <a:defRPr/>
            </a:pPr>
            <a:r>
              <a:rPr lang="en-US" altLang="en-US" sz="7813" dirty="0">
                <a:solidFill>
                  <a:srgbClr val="FF0000"/>
                </a:solidFill>
              </a:rPr>
              <a:t>Decisions of Supreme Court</a:t>
            </a:r>
          </a:p>
          <a:p>
            <a:pPr lvl="1">
              <a:lnSpc>
                <a:spcPct val="120000"/>
              </a:lnSpc>
              <a:defRPr/>
            </a:pPr>
            <a:r>
              <a:rPr lang="en-US" altLang="en-US" sz="8173" dirty="0">
                <a:solidFill>
                  <a:srgbClr val="FF0000"/>
                </a:solidFill>
              </a:rPr>
              <a:t>Controlling authority from jurisdiction: Court of Appeals/highest court of state</a:t>
            </a:r>
          </a:p>
          <a:p>
            <a:pPr lvl="1">
              <a:lnSpc>
                <a:spcPct val="120000"/>
              </a:lnSpc>
              <a:defRPr/>
            </a:pPr>
            <a:r>
              <a:rPr lang="en-US" altLang="en-US" sz="7633" dirty="0">
                <a:solidFill>
                  <a:srgbClr val="FF0000"/>
                </a:solidFill>
              </a:rPr>
              <a:t>Law of other jurisdictions: consensus of persuasive authority</a:t>
            </a:r>
            <a:endParaRPr lang="en-US" altLang="en-US" sz="7633" dirty="0"/>
          </a:p>
          <a:p>
            <a:pPr lvl="0">
              <a:lnSpc>
                <a:spcPct val="120000"/>
              </a:lnSpc>
              <a:buSzPct val="95000"/>
              <a:defRPr/>
            </a:pPr>
            <a:r>
              <a:rPr lang="en-US" altLang="en-US" sz="8533" dirty="0"/>
              <a:t>But, t</a:t>
            </a:r>
            <a:r>
              <a:rPr lang="en-US" sz="8533" dirty="0"/>
              <a:t>he Supreme Court recently has reserved judgment on the question whether decisions of a federal court of appeals are a source of clearly established law for purposes of qualified immunity analysis. </a:t>
            </a:r>
            <a:r>
              <a:rPr lang="en-US" sz="8800" i="1" dirty="0">
                <a:solidFill>
                  <a:prstClr val="black"/>
                </a:solidFill>
              </a:rPr>
              <a:t>See </a:t>
            </a:r>
            <a:r>
              <a:rPr lang="en-US" sz="8800" i="1" dirty="0"/>
              <a:t>Rivas-Villegas v. </a:t>
            </a:r>
            <a:r>
              <a:rPr lang="en-US" sz="8800" i="1" dirty="0" err="1"/>
              <a:t>Cortesluna</a:t>
            </a:r>
            <a:r>
              <a:rPr lang="en-US" sz="8800" i="1" dirty="0"/>
              <a:t>,  </a:t>
            </a:r>
            <a:r>
              <a:rPr lang="en-US" sz="8800" i="1" dirty="0">
                <a:solidFill>
                  <a:prstClr val="black"/>
                </a:solidFill>
              </a:rPr>
              <a:t>City of Escondido v. Emmons, </a:t>
            </a:r>
            <a:r>
              <a:rPr lang="en-US" sz="8800" i="1" dirty="0" err="1">
                <a:solidFill>
                  <a:prstClr val="black"/>
                </a:solidFill>
              </a:rPr>
              <a:t>Kisela</a:t>
            </a:r>
            <a:r>
              <a:rPr lang="en-US" sz="8800" i="1" dirty="0">
                <a:solidFill>
                  <a:prstClr val="black"/>
                </a:solidFill>
              </a:rPr>
              <a:t> v. Hughes, D.C. v </a:t>
            </a:r>
            <a:r>
              <a:rPr lang="en-US" sz="8800" i="1" dirty="0" err="1">
                <a:solidFill>
                  <a:prstClr val="black"/>
                </a:solidFill>
              </a:rPr>
              <a:t>Wesby</a:t>
            </a:r>
            <a:r>
              <a:rPr lang="en-US" sz="8800" i="1" dirty="0">
                <a:solidFill>
                  <a:prstClr val="black"/>
                </a:solidFill>
              </a:rPr>
              <a:t>, Taylor v. </a:t>
            </a:r>
            <a:r>
              <a:rPr lang="en-US" sz="8800" i="1" dirty="0" err="1">
                <a:solidFill>
                  <a:prstClr val="black"/>
                </a:solidFill>
              </a:rPr>
              <a:t>Barkes</a:t>
            </a:r>
            <a:r>
              <a:rPr lang="en-US" sz="8800" i="1" dirty="0">
                <a:solidFill>
                  <a:prstClr val="black"/>
                </a:solidFill>
              </a:rPr>
              <a:t>, City &amp; </a:t>
            </a:r>
            <a:r>
              <a:rPr lang="en-US" sz="8800" i="1" dirty="0" err="1">
                <a:solidFill>
                  <a:prstClr val="black"/>
                </a:solidFill>
              </a:rPr>
              <a:t>Cnty</a:t>
            </a:r>
            <a:r>
              <a:rPr lang="en-US" sz="8800" i="1" dirty="0">
                <a:solidFill>
                  <a:prstClr val="black"/>
                </a:solidFill>
              </a:rPr>
              <a:t>. of San Francisco, Cal. v. Sheehan</a:t>
            </a:r>
            <a:r>
              <a:rPr lang="en-US" sz="8800" dirty="0">
                <a:solidFill>
                  <a:prstClr val="black"/>
                </a:solidFill>
              </a:rPr>
              <a:t>, </a:t>
            </a:r>
            <a:r>
              <a:rPr lang="en-US" sz="8800" i="1" dirty="0">
                <a:solidFill>
                  <a:prstClr val="black"/>
                </a:solidFill>
              </a:rPr>
              <a:t>Carroll v. Carman, </a:t>
            </a:r>
            <a:r>
              <a:rPr lang="en-US" sz="8800" i="1" dirty="0" err="1">
                <a:solidFill>
                  <a:prstClr val="black"/>
                </a:solidFill>
              </a:rPr>
              <a:t>Reichle</a:t>
            </a:r>
            <a:r>
              <a:rPr lang="en-US" sz="8800" i="1" dirty="0">
                <a:solidFill>
                  <a:prstClr val="black"/>
                </a:solidFill>
              </a:rPr>
              <a:t> v. Howards</a:t>
            </a:r>
          </a:p>
          <a:p>
            <a:pPr>
              <a:lnSpc>
                <a:spcPct val="120000"/>
              </a:lnSpc>
              <a:buSzPct val="95000"/>
              <a:defRPr/>
            </a:pPr>
            <a:r>
              <a:rPr lang="en-US" sz="8533" dirty="0">
                <a:solidFill>
                  <a:srgbClr val="FF0000"/>
                </a:solidFill>
              </a:rPr>
              <a:t>“Assuming for the sake of argument </a:t>
            </a:r>
            <a:r>
              <a:rPr lang="en-US" sz="8533" dirty="0"/>
              <a:t>that a right can be ‘clearly established’ by circuit precedent despite disagreement in the courts of appeals, ….”</a:t>
            </a:r>
          </a:p>
          <a:p>
            <a:pPr>
              <a:lnSpc>
                <a:spcPct val="120000"/>
              </a:lnSpc>
              <a:buSzPct val="95000"/>
              <a:defRPr/>
            </a:pPr>
            <a:r>
              <a:rPr lang="en-US" altLang="en-US" sz="8533" i="1" dirty="0">
                <a:solidFill>
                  <a:srgbClr val="FF0000"/>
                </a:solidFill>
              </a:rPr>
              <a:t>DC v. Wesby  </a:t>
            </a:r>
            <a:r>
              <a:rPr lang="en-US" altLang="en-US" sz="8533" dirty="0"/>
              <a:t>(2018) (We have not yet decided what precedents--other than our own-- qualify as controlling authority for purposes of qualified immunity.)</a:t>
            </a:r>
            <a:endParaRPr lang="en-US" altLang="en-US" sz="8533" i="1" dirty="0"/>
          </a:p>
          <a:p>
            <a:pPr marL="1092173" indent="-1015975">
              <a:buSzPct val="95000"/>
              <a:defRPr/>
            </a:pPr>
            <a:endParaRPr lang="en-US" altLang="en-US" sz="4800" dirty="0"/>
          </a:p>
        </p:txBody>
      </p:sp>
      <p:sp>
        <p:nvSpPr>
          <p:cNvPr id="2" name="Slide Number Placeholder 1"/>
          <p:cNvSpPr>
            <a:spLocks noGrp="1"/>
          </p:cNvSpPr>
          <p:nvPr>
            <p:ph type="sldNum" sz="quarter" idx="12"/>
          </p:nvPr>
        </p:nvSpPr>
        <p:spPr/>
        <p:txBody>
          <a:bodyPr/>
          <a:lstStyle/>
          <a:p>
            <a:pPr marL="0" marR="0" lvl="0" indent="0" algn="r" defTabSz="1219170" rtl="0" eaLnBrk="1" fontAlgn="base" latinLnBrk="0" hangingPunct="1">
              <a:lnSpc>
                <a:spcPct val="100000"/>
              </a:lnSpc>
              <a:spcBef>
                <a:spcPct val="0"/>
              </a:spcBef>
              <a:spcAft>
                <a:spcPct val="0"/>
              </a:spcAft>
              <a:buClrTx/>
              <a:buSzTx/>
              <a:buFontTx/>
              <a:buNone/>
              <a:tabLst/>
              <a:defRPr/>
            </a:pPr>
            <a:fld id="{1335725E-4E16-4099-AC8D-D40989800C49}" type="slidenum">
              <a:rPr kumimoji="0" lang="en-US" sz="1080" b="0" i="0" u="none" strike="noStrike" kern="1200" cap="none" spc="0" normalizeH="0" baseline="0" noProof="0">
                <a:ln>
                  <a:noFill/>
                </a:ln>
                <a:solidFill>
                  <a:prstClr val="black">
                    <a:tint val="75000"/>
                  </a:prstClr>
                </a:solidFill>
                <a:effectLst/>
                <a:uLnTx/>
                <a:uFillTx/>
                <a:latin typeface="Tahoma" pitchFamily="34" charset="0"/>
                <a:ea typeface="+mn-ea"/>
                <a:cs typeface="Arial" charset="0"/>
              </a:rPr>
              <a:pPr marL="0" marR="0" lvl="0" indent="0" algn="r" defTabSz="1219170" rtl="0" eaLnBrk="1" fontAlgn="base" latinLnBrk="0" hangingPunct="1">
                <a:lnSpc>
                  <a:spcPct val="100000"/>
                </a:lnSpc>
                <a:spcBef>
                  <a:spcPct val="0"/>
                </a:spcBef>
                <a:spcAft>
                  <a:spcPct val="0"/>
                </a:spcAft>
                <a:buClrTx/>
                <a:buSzTx/>
                <a:buFontTx/>
                <a:buNone/>
                <a:tabLst/>
                <a:defRPr/>
              </a:pPr>
              <a:t>11</a:t>
            </a:fld>
            <a:endParaRPr kumimoji="0" lang="en-US" sz="1080" b="0" i="0" u="none" strike="noStrike" kern="1200" cap="none" spc="0" normalizeH="0" baseline="0" noProof="0" dirty="0">
              <a:ln>
                <a:noFill/>
              </a:ln>
              <a:solidFill>
                <a:prstClr val="black">
                  <a:tint val="75000"/>
                </a:prstClr>
              </a:solidFill>
              <a:effectLst/>
              <a:uLnTx/>
              <a:uFillTx/>
              <a:latin typeface="Tahoma" pitchFamily="34" charset="0"/>
              <a:ea typeface="+mn-ea"/>
              <a:cs typeface="Arial" charset="0"/>
            </a:endParaRPr>
          </a:p>
        </p:txBody>
      </p:sp>
    </p:spTree>
    <p:extLst>
      <p:ext uri="{BB962C8B-B14F-4D97-AF65-F5344CB8AC3E}">
        <p14:creationId xmlns:p14="http://schemas.microsoft.com/office/powerpoint/2010/main" val="3740231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032000" y="-19665"/>
            <a:ext cx="10058400" cy="889000"/>
          </a:xfrm>
        </p:spPr>
        <p:txBody>
          <a:bodyPr>
            <a:noAutofit/>
          </a:bodyPr>
          <a:lstStyle/>
          <a:p>
            <a:r>
              <a:rPr lang="en-US" altLang="en-US" sz="3200" dirty="0">
                <a:solidFill>
                  <a:srgbClr val="5B9BD5">
                    <a:lumMod val="50000"/>
                  </a:srgbClr>
                </a:solidFill>
              </a:rPr>
              <a:t>	Clearly Established Law:</a:t>
            </a:r>
            <a:r>
              <a:rPr lang="en-US" altLang="en-US" sz="3200" dirty="0">
                <a:solidFill>
                  <a:srgbClr val="FF0000"/>
                </a:solidFill>
              </a:rPr>
              <a:t> What Law Controls ?</a:t>
            </a:r>
            <a:endParaRPr lang="en-US" altLang="en-US" sz="3733" dirty="0">
              <a:solidFill>
                <a:srgbClr val="FF0000"/>
              </a:solidFill>
            </a:endParaRPr>
          </a:p>
        </p:txBody>
      </p:sp>
      <p:sp>
        <p:nvSpPr>
          <p:cNvPr id="67587" name="Rectangle 3"/>
          <p:cNvSpPr>
            <a:spLocks noGrp="1" noChangeArrowheads="1"/>
          </p:cNvSpPr>
          <p:nvPr>
            <p:ph idx="1"/>
          </p:nvPr>
        </p:nvSpPr>
        <p:spPr>
          <a:xfrm>
            <a:off x="406400" y="1403695"/>
            <a:ext cx="11272078" cy="4952657"/>
          </a:xfrm>
        </p:spPr>
        <p:txBody>
          <a:bodyPr>
            <a:normAutofit fontScale="92500" lnSpcReduction="10000"/>
          </a:bodyPr>
          <a:lstStyle/>
          <a:p>
            <a:pPr lvl="0">
              <a:lnSpc>
                <a:spcPct val="120000"/>
              </a:lnSpc>
              <a:buSzPct val="95000"/>
              <a:defRPr/>
            </a:pPr>
            <a:r>
              <a:rPr lang="en-US" sz="2000" i="1" dirty="0" err="1">
                <a:solidFill>
                  <a:srgbClr val="FF0000"/>
                </a:solidFill>
              </a:rPr>
              <a:t>Ullery</a:t>
            </a:r>
            <a:r>
              <a:rPr lang="en-US" sz="2000" i="1" dirty="0">
                <a:solidFill>
                  <a:srgbClr val="FF0000"/>
                </a:solidFill>
              </a:rPr>
              <a:t> v. Bradley </a:t>
            </a:r>
            <a:r>
              <a:rPr lang="en-US" sz="2000" dirty="0">
                <a:solidFill>
                  <a:prstClr val="black"/>
                </a:solidFill>
              </a:rPr>
              <a:t>(10th Cir. 2020); </a:t>
            </a:r>
            <a:r>
              <a:rPr lang="en-US" sz="2000" i="1" dirty="0">
                <a:solidFill>
                  <a:srgbClr val="FF0000"/>
                </a:solidFill>
              </a:rPr>
              <a:t>McWilliams v. </a:t>
            </a:r>
            <a:r>
              <a:rPr lang="en-US" sz="2000" i="1" dirty="0" err="1">
                <a:solidFill>
                  <a:srgbClr val="FF0000"/>
                </a:solidFill>
              </a:rPr>
              <a:t>Dinapoli</a:t>
            </a:r>
            <a:r>
              <a:rPr lang="en-US" sz="2000" i="1" dirty="0">
                <a:solidFill>
                  <a:srgbClr val="FF0000"/>
                </a:solidFill>
              </a:rPr>
              <a:t> </a:t>
            </a:r>
            <a:r>
              <a:rPr lang="en-US" sz="2000" dirty="0"/>
              <a:t>(10th Cir. 2022)</a:t>
            </a:r>
            <a:endParaRPr lang="en-US" sz="2000" i="1" dirty="0">
              <a:solidFill>
                <a:srgbClr val="FF0000"/>
              </a:solidFill>
            </a:endParaRPr>
          </a:p>
          <a:p>
            <a:pPr lvl="1">
              <a:lnSpc>
                <a:spcPct val="120000"/>
              </a:lnSpc>
              <a:buSzPct val="95000"/>
              <a:defRPr/>
            </a:pPr>
            <a:r>
              <a:rPr lang="en-US" sz="2000" dirty="0">
                <a:solidFill>
                  <a:prstClr val="black"/>
                </a:solidFill>
              </a:rPr>
              <a:t>While </a:t>
            </a:r>
            <a:r>
              <a:rPr lang="en-US" sz="2000" i="1" dirty="0" err="1">
                <a:solidFill>
                  <a:prstClr val="black"/>
                </a:solidFill>
              </a:rPr>
              <a:t>Wesby</a:t>
            </a:r>
            <a:r>
              <a:rPr lang="en-US" sz="2000" dirty="0">
                <a:solidFill>
                  <a:prstClr val="black"/>
                </a:solidFill>
              </a:rPr>
              <a:t> may have suggested this is an open question, we do not think only Supreme Court precedents are relevant in deciding whether a right is clearly established. </a:t>
            </a:r>
            <a:endParaRPr lang="en-US" altLang="en-US" sz="2000" dirty="0">
              <a:solidFill>
                <a:srgbClr val="FF0000"/>
              </a:solidFill>
            </a:endParaRPr>
          </a:p>
          <a:p>
            <a:pPr lvl="0">
              <a:lnSpc>
                <a:spcPct val="100000"/>
              </a:lnSpc>
              <a:defRPr/>
            </a:pPr>
            <a:r>
              <a:rPr lang="en-US" altLang="en-US" sz="2000" i="1" dirty="0">
                <a:solidFill>
                  <a:srgbClr val="FF0000"/>
                </a:solidFill>
              </a:rPr>
              <a:t>Irish v. Fowler</a:t>
            </a:r>
            <a:r>
              <a:rPr lang="en-US" altLang="en-US" sz="2000" dirty="0">
                <a:solidFill>
                  <a:prstClr val="black"/>
                </a:solidFill>
              </a:rPr>
              <a:t> (1st Cir. 2020), </a:t>
            </a:r>
            <a:r>
              <a:rPr lang="en-US" altLang="en-US" sz="2000" i="1" dirty="0">
                <a:solidFill>
                  <a:prstClr val="black"/>
                </a:solidFill>
              </a:rPr>
              <a:t>cert. denied</a:t>
            </a:r>
            <a:endParaRPr lang="en-US" altLang="en-US" sz="2000" dirty="0">
              <a:solidFill>
                <a:prstClr val="black"/>
              </a:solidFill>
            </a:endParaRPr>
          </a:p>
          <a:p>
            <a:pPr lvl="1">
              <a:lnSpc>
                <a:spcPct val="100000"/>
              </a:lnSpc>
              <a:defRPr/>
            </a:pPr>
            <a:r>
              <a:rPr lang="en-US" sz="2000" dirty="0">
                <a:solidFill>
                  <a:prstClr val="black"/>
                </a:solidFill>
              </a:rPr>
              <a:t>Sister circuit law is sufficient to clearly establish a proposition of law when it would provide notice to every reasonable officer that his conduct was unlawful. Here, officers put on notice by consensus of persuasive authority that conduct was actionable under state-created-danger theory.</a:t>
            </a:r>
          </a:p>
          <a:p>
            <a:pPr lvl="0">
              <a:lnSpc>
                <a:spcPct val="100000"/>
              </a:lnSpc>
              <a:defRPr/>
            </a:pPr>
            <a:r>
              <a:rPr lang="en-US" altLang="en-US" sz="2000" i="1" dirty="0">
                <a:solidFill>
                  <a:srgbClr val="FF0000"/>
                </a:solidFill>
              </a:rPr>
              <a:t>Rhodes v. Michigan</a:t>
            </a:r>
            <a:r>
              <a:rPr lang="en-US" altLang="en-US" sz="2000" dirty="0">
                <a:solidFill>
                  <a:srgbClr val="FF0000"/>
                </a:solidFill>
              </a:rPr>
              <a:t> </a:t>
            </a:r>
            <a:r>
              <a:rPr lang="en-US" altLang="en-US" sz="2000" dirty="0"/>
              <a:t>(6th Cir. 2021)</a:t>
            </a:r>
          </a:p>
          <a:p>
            <a:pPr marL="662935" lvl="1">
              <a:lnSpc>
                <a:spcPct val="100000"/>
              </a:lnSpc>
              <a:spcBef>
                <a:spcPts val="900"/>
              </a:spcBef>
              <a:defRPr/>
            </a:pPr>
            <a:r>
              <a:rPr lang="en-US" altLang="en-US" sz="2000" dirty="0"/>
              <a:t>Though no 6th Cir. precedent on point, law of 5 sister circuits clearly established that </a:t>
            </a:r>
            <a:r>
              <a:rPr lang="en-US" sz="2000" dirty="0"/>
              <a:t>prison official’s deliberate indifference to substantial risk of significant harm to prison workers constitutes a violation of the Eighth Amendment.</a:t>
            </a:r>
          </a:p>
          <a:p>
            <a:pPr>
              <a:lnSpc>
                <a:spcPct val="100000"/>
              </a:lnSpc>
              <a:defRPr/>
            </a:pPr>
            <a:r>
              <a:rPr lang="en-US" sz="2000" i="1" dirty="0">
                <a:solidFill>
                  <a:srgbClr val="FF0000"/>
                </a:solidFill>
              </a:rPr>
              <a:t>Gordon v. County of Orange (Gordon II) </a:t>
            </a:r>
            <a:r>
              <a:rPr lang="en-US" sz="2000" dirty="0"/>
              <a:t>(9th Cir. 2021)</a:t>
            </a:r>
          </a:p>
          <a:p>
            <a:pPr lvl="1">
              <a:lnSpc>
                <a:spcPct val="100000"/>
              </a:lnSpc>
              <a:defRPr/>
            </a:pPr>
            <a:r>
              <a:rPr lang="en-US" dirty="0"/>
              <a:t>Ultimately, the prior precedent must be controlling—from the Ninth Circuit or Supreme Court—or otherwise be embraced by a consensus of courts outside the relevant jurisdiction.</a:t>
            </a:r>
            <a:endParaRPr lang="en-US" sz="1640" dirty="0"/>
          </a:p>
          <a:p>
            <a:pPr>
              <a:lnSpc>
                <a:spcPct val="100000"/>
              </a:lnSpc>
              <a:defRPr/>
            </a:pPr>
            <a:endParaRPr lang="en-US" sz="2760" dirty="0">
              <a:solidFill>
                <a:srgbClr val="FF0000"/>
              </a:solidFill>
            </a:endParaRPr>
          </a:p>
        </p:txBody>
      </p:sp>
      <p:sp>
        <p:nvSpPr>
          <p:cNvPr id="2" name="Slide Number Placeholder 1"/>
          <p:cNvSpPr>
            <a:spLocks noGrp="1"/>
          </p:cNvSpPr>
          <p:nvPr>
            <p:ph type="sldNum" sz="quarter" idx="12"/>
          </p:nvPr>
        </p:nvSpPr>
        <p:spPr/>
        <p:txBody>
          <a:bodyPr/>
          <a:lstStyle/>
          <a:p>
            <a:pPr marL="0" marR="0" lvl="0" indent="0" algn="r" defTabSz="1219170" rtl="0" eaLnBrk="1" fontAlgn="base" latinLnBrk="0" hangingPunct="1">
              <a:lnSpc>
                <a:spcPct val="100000"/>
              </a:lnSpc>
              <a:spcBef>
                <a:spcPct val="0"/>
              </a:spcBef>
              <a:spcAft>
                <a:spcPct val="0"/>
              </a:spcAft>
              <a:buClrTx/>
              <a:buSzTx/>
              <a:buFontTx/>
              <a:buNone/>
              <a:tabLst/>
              <a:defRPr/>
            </a:pPr>
            <a:fld id="{1335725E-4E16-4099-AC8D-D40989800C49}" type="slidenum">
              <a:rPr kumimoji="0" lang="en-US" sz="1080" b="0" i="0" u="none" strike="noStrike" kern="1200" cap="none" spc="0" normalizeH="0" baseline="0" noProof="0">
                <a:ln>
                  <a:noFill/>
                </a:ln>
                <a:solidFill>
                  <a:prstClr val="black">
                    <a:tint val="75000"/>
                  </a:prstClr>
                </a:solidFill>
                <a:effectLst/>
                <a:uLnTx/>
                <a:uFillTx/>
                <a:latin typeface="Tahoma" pitchFamily="34" charset="0"/>
                <a:ea typeface="+mn-ea"/>
                <a:cs typeface="Arial" charset="0"/>
              </a:rPr>
              <a:pPr marL="0" marR="0" lvl="0" indent="0" algn="r" defTabSz="1219170" rtl="0" eaLnBrk="1" fontAlgn="base" latinLnBrk="0" hangingPunct="1">
                <a:lnSpc>
                  <a:spcPct val="100000"/>
                </a:lnSpc>
                <a:spcBef>
                  <a:spcPct val="0"/>
                </a:spcBef>
                <a:spcAft>
                  <a:spcPct val="0"/>
                </a:spcAft>
                <a:buClrTx/>
                <a:buSzTx/>
                <a:buFontTx/>
                <a:buNone/>
                <a:tabLst/>
                <a:defRPr/>
              </a:pPr>
              <a:t>12</a:t>
            </a:fld>
            <a:endParaRPr kumimoji="0" lang="en-US" sz="1080" b="0" i="0" u="none" strike="noStrike" kern="1200" cap="none" spc="0" normalizeH="0" baseline="0" noProof="0" dirty="0">
              <a:ln>
                <a:noFill/>
              </a:ln>
              <a:solidFill>
                <a:prstClr val="black">
                  <a:tint val="75000"/>
                </a:prstClr>
              </a:solidFill>
              <a:effectLst/>
              <a:uLnTx/>
              <a:uFillTx/>
              <a:latin typeface="Tahoma" pitchFamily="34" charset="0"/>
              <a:ea typeface="+mn-ea"/>
              <a:cs typeface="Arial" charset="0"/>
            </a:endParaRPr>
          </a:p>
        </p:txBody>
      </p:sp>
    </p:spTree>
    <p:extLst>
      <p:ext uri="{BB962C8B-B14F-4D97-AF65-F5344CB8AC3E}">
        <p14:creationId xmlns:p14="http://schemas.microsoft.com/office/powerpoint/2010/main" val="77772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032000" y="-19665"/>
            <a:ext cx="10058400" cy="889000"/>
          </a:xfrm>
        </p:spPr>
        <p:txBody>
          <a:bodyPr>
            <a:noAutofit/>
          </a:bodyPr>
          <a:lstStyle/>
          <a:p>
            <a:r>
              <a:rPr lang="en-US" altLang="en-US" sz="3200" dirty="0">
                <a:solidFill>
                  <a:srgbClr val="5B9BD5">
                    <a:lumMod val="50000"/>
                  </a:srgbClr>
                </a:solidFill>
              </a:rPr>
              <a:t>	Clearly Established Law:</a:t>
            </a:r>
            <a:r>
              <a:rPr lang="en-US" altLang="en-US" sz="3200" dirty="0">
                <a:solidFill>
                  <a:srgbClr val="FF0000"/>
                </a:solidFill>
              </a:rPr>
              <a:t> What Law Controls ?</a:t>
            </a:r>
            <a:endParaRPr lang="en-US" altLang="en-US" sz="3733" dirty="0">
              <a:solidFill>
                <a:srgbClr val="FF0000"/>
              </a:solidFill>
            </a:endParaRPr>
          </a:p>
        </p:txBody>
      </p:sp>
      <p:sp>
        <p:nvSpPr>
          <p:cNvPr id="67587" name="Rectangle 3"/>
          <p:cNvSpPr>
            <a:spLocks noGrp="1" noChangeArrowheads="1"/>
          </p:cNvSpPr>
          <p:nvPr>
            <p:ph idx="1"/>
          </p:nvPr>
        </p:nvSpPr>
        <p:spPr>
          <a:xfrm>
            <a:off x="406400" y="1403695"/>
            <a:ext cx="11272078" cy="4952657"/>
          </a:xfrm>
        </p:spPr>
        <p:txBody>
          <a:bodyPr>
            <a:normAutofit/>
          </a:bodyPr>
          <a:lstStyle/>
          <a:p>
            <a:pPr>
              <a:lnSpc>
                <a:spcPct val="100000"/>
              </a:lnSpc>
              <a:defRPr/>
            </a:pPr>
            <a:r>
              <a:rPr lang="en-US" altLang="en-US" sz="2800" i="1" dirty="0"/>
              <a:t>See also </a:t>
            </a:r>
            <a:r>
              <a:rPr lang="en-US" altLang="en-US" sz="2800" i="1" dirty="0" err="1">
                <a:solidFill>
                  <a:srgbClr val="FF0000"/>
                </a:solidFill>
              </a:rPr>
              <a:t>Ballentine</a:t>
            </a:r>
            <a:r>
              <a:rPr lang="en-US" altLang="en-US" sz="2800" i="1" dirty="0">
                <a:solidFill>
                  <a:srgbClr val="FF0000"/>
                </a:solidFill>
              </a:rPr>
              <a:t> v. Tucker </a:t>
            </a:r>
            <a:r>
              <a:rPr lang="en-US" altLang="en-US" sz="2800" dirty="0"/>
              <a:t>(9th Cir. 2022)</a:t>
            </a:r>
            <a:endParaRPr lang="en-US" altLang="en-US" sz="2800" i="1" dirty="0"/>
          </a:p>
          <a:p>
            <a:pPr lvl="1">
              <a:lnSpc>
                <a:spcPct val="100000"/>
              </a:lnSpc>
              <a:defRPr/>
            </a:pPr>
            <a:r>
              <a:rPr lang="en-US" sz="2800" dirty="0"/>
              <a:t>Tucker argues that the law was not clearly established at the time of his conduct in 2013 because the Supreme Court’s decision in </a:t>
            </a:r>
            <a:r>
              <a:rPr lang="en-US" sz="2800" i="1" dirty="0"/>
              <a:t>Nieves</a:t>
            </a:r>
            <a:r>
              <a:rPr lang="en-US" sz="2800" dirty="0"/>
              <a:t> did not clarify the appropriate standard for First Amendment retaliation claims until 2019. </a:t>
            </a:r>
          </a:p>
          <a:p>
            <a:pPr lvl="1">
              <a:lnSpc>
                <a:spcPct val="100000"/>
              </a:lnSpc>
              <a:defRPr/>
            </a:pPr>
            <a:r>
              <a:rPr lang="en-US" sz="2800" dirty="0"/>
              <a:t>But a right can also be clearly established by this circuit’s precedent.</a:t>
            </a:r>
          </a:p>
          <a:p>
            <a:pPr lvl="1">
              <a:lnSpc>
                <a:spcPct val="100000"/>
              </a:lnSpc>
              <a:defRPr/>
            </a:pPr>
            <a:r>
              <a:rPr lang="en-US" sz="2800" dirty="0"/>
              <a:t>A reasonable officer in Detective Tucker’s position had fair notice that the First Amendment prohibited arresting Plaintiffs for the content of their speech, notwithstanding probable cause. </a:t>
            </a:r>
          </a:p>
        </p:txBody>
      </p:sp>
      <p:sp>
        <p:nvSpPr>
          <p:cNvPr id="2" name="Slide Number Placeholder 1"/>
          <p:cNvSpPr>
            <a:spLocks noGrp="1"/>
          </p:cNvSpPr>
          <p:nvPr>
            <p:ph type="sldNum" sz="quarter" idx="12"/>
          </p:nvPr>
        </p:nvSpPr>
        <p:spPr/>
        <p:txBody>
          <a:bodyPr/>
          <a:lstStyle/>
          <a:p>
            <a:pPr marL="0" marR="0" lvl="0" indent="0" algn="r" defTabSz="1219170" rtl="0" eaLnBrk="1" fontAlgn="base" latinLnBrk="0" hangingPunct="1">
              <a:lnSpc>
                <a:spcPct val="100000"/>
              </a:lnSpc>
              <a:spcBef>
                <a:spcPct val="0"/>
              </a:spcBef>
              <a:spcAft>
                <a:spcPct val="0"/>
              </a:spcAft>
              <a:buClrTx/>
              <a:buSzTx/>
              <a:buFontTx/>
              <a:buNone/>
              <a:tabLst/>
              <a:defRPr/>
            </a:pPr>
            <a:fld id="{1335725E-4E16-4099-AC8D-D40989800C49}" type="slidenum">
              <a:rPr kumimoji="0" lang="en-US" sz="1080" b="0" i="0" u="none" strike="noStrike" kern="1200" cap="none" spc="0" normalizeH="0" baseline="0" noProof="0">
                <a:ln>
                  <a:noFill/>
                </a:ln>
                <a:solidFill>
                  <a:prstClr val="black">
                    <a:tint val="75000"/>
                  </a:prstClr>
                </a:solidFill>
                <a:effectLst/>
                <a:uLnTx/>
                <a:uFillTx/>
                <a:latin typeface="Tahoma" pitchFamily="34" charset="0"/>
                <a:ea typeface="+mn-ea"/>
                <a:cs typeface="Arial" charset="0"/>
              </a:rPr>
              <a:pPr marL="0" marR="0" lvl="0" indent="0" algn="r" defTabSz="1219170" rtl="0" eaLnBrk="1" fontAlgn="base" latinLnBrk="0" hangingPunct="1">
                <a:lnSpc>
                  <a:spcPct val="100000"/>
                </a:lnSpc>
                <a:spcBef>
                  <a:spcPct val="0"/>
                </a:spcBef>
                <a:spcAft>
                  <a:spcPct val="0"/>
                </a:spcAft>
                <a:buClrTx/>
                <a:buSzTx/>
                <a:buFontTx/>
                <a:buNone/>
                <a:tabLst/>
                <a:defRPr/>
              </a:pPr>
              <a:t>13</a:t>
            </a:fld>
            <a:endParaRPr kumimoji="0" lang="en-US" sz="1080" b="0" i="0" u="none" strike="noStrike" kern="1200" cap="none" spc="0" normalizeH="0" baseline="0" noProof="0" dirty="0">
              <a:ln>
                <a:noFill/>
              </a:ln>
              <a:solidFill>
                <a:prstClr val="black">
                  <a:tint val="75000"/>
                </a:prstClr>
              </a:solidFill>
              <a:effectLst/>
              <a:uLnTx/>
              <a:uFillTx/>
              <a:latin typeface="Tahoma" pitchFamily="34" charset="0"/>
              <a:ea typeface="+mn-ea"/>
              <a:cs typeface="Arial" charset="0"/>
            </a:endParaRPr>
          </a:p>
        </p:txBody>
      </p:sp>
    </p:spTree>
    <p:extLst>
      <p:ext uri="{BB962C8B-B14F-4D97-AF65-F5344CB8AC3E}">
        <p14:creationId xmlns:p14="http://schemas.microsoft.com/office/powerpoint/2010/main" val="3630303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032000" y="-19665"/>
            <a:ext cx="10058400" cy="889000"/>
          </a:xfrm>
        </p:spPr>
        <p:txBody>
          <a:bodyPr>
            <a:noAutofit/>
          </a:bodyPr>
          <a:lstStyle/>
          <a:p>
            <a:r>
              <a:rPr lang="en-US" altLang="en-US" sz="3200" dirty="0">
                <a:solidFill>
                  <a:srgbClr val="5B9BD5">
                    <a:lumMod val="50000"/>
                  </a:srgbClr>
                </a:solidFill>
              </a:rPr>
              <a:t>	Clearly Established Law:</a:t>
            </a:r>
            <a:r>
              <a:rPr lang="en-US" altLang="en-US" sz="3200" dirty="0">
                <a:solidFill>
                  <a:srgbClr val="FF0000"/>
                </a:solidFill>
              </a:rPr>
              <a:t> What Law Controls ?</a:t>
            </a:r>
            <a:endParaRPr lang="en-US" altLang="en-US" sz="3733" dirty="0">
              <a:solidFill>
                <a:srgbClr val="FF0000"/>
              </a:solidFill>
            </a:endParaRPr>
          </a:p>
        </p:txBody>
      </p:sp>
      <p:sp>
        <p:nvSpPr>
          <p:cNvPr id="67587" name="Rectangle 3"/>
          <p:cNvSpPr>
            <a:spLocks noGrp="1" noChangeArrowheads="1"/>
          </p:cNvSpPr>
          <p:nvPr>
            <p:ph idx="1"/>
          </p:nvPr>
        </p:nvSpPr>
        <p:spPr>
          <a:xfrm>
            <a:off x="406400" y="1403695"/>
            <a:ext cx="11272078" cy="4952657"/>
          </a:xfrm>
        </p:spPr>
        <p:txBody>
          <a:bodyPr>
            <a:normAutofit/>
          </a:bodyPr>
          <a:lstStyle/>
          <a:p>
            <a:pPr lvl="0">
              <a:lnSpc>
                <a:spcPct val="100000"/>
              </a:lnSpc>
              <a:defRPr/>
            </a:pPr>
            <a:r>
              <a:rPr lang="en-US" sz="2800" b="1" i="1" dirty="0"/>
              <a:t>Compare </a:t>
            </a:r>
            <a:r>
              <a:rPr lang="en-US" sz="2800" i="1" dirty="0"/>
              <a:t> </a:t>
            </a:r>
            <a:r>
              <a:rPr lang="en-US" sz="2800" i="1" dirty="0">
                <a:solidFill>
                  <a:srgbClr val="FF0000"/>
                </a:solidFill>
              </a:rPr>
              <a:t>Frasier v. Evans </a:t>
            </a:r>
            <a:r>
              <a:rPr lang="en-US" altLang="en-US" sz="2800" dirty="0">
                <a:solidFill>
                  <a:prstClr val="black"/>
                </a:solidFill>
              </a:rPr>
              <a:t>(10th Cir. 2021), </a:t>
            </a:r>
            <a:r>
              <a:rPr lang="en-US" altLang="en-US" sz="2800" i="1" dirty="0">
                <a:solidFill>
                  <a:prstClr val="black"/>
                </a:solidFill>
              </a:rPr>
              <a:t>cert. denied </a:t>
            </a:r>
            <a:r>
              <a:rPr lang="en-US" altLang="en-US" sz="2800" dirty="0">
                <a:solidFill>
                  <a:prstClr val="black"/>
                </a:solidFill>
              </a:rPr>
              <a:t>(2021) (granting QI to officers on 1st Amendment claim arising out of citizen video recording them while they were engaged in performing duties in public place, even though officers admitted being trained and having knowledge that such a right existed and even though </a:t>
            </a:r>
            <a:r>
              <a:rPr lang="en-US" altLang="en-US" sz="2800" dirty="0">
                <a:solidFill>
                  <a:srgbClr val="FF0000"/>
                </a:solidFill>
              </a:rPr>
              <a:t>four Circuits </a:t>
            </a:r>
            <a:r>
              <a:rPr lang="en-US" altLang="en-US" sz="2800" dirty="0">
                <a:solidFill>
                  <a:prstClr val="black"/>
                </a:solidFill>
              </a:rPr>
              <a:t>had held such a right existed at the time of the conduct (2014). There was no case from the S. Ct. or the Tenth Circuit.)</a:t>
            </a:r>
          </a:p>
          <a:p>
            <a:pPr lvl="0">
              <a:lnSpc>
                <a:spcPct val="100000"/>
              </a:lnSpc>
              <a:defRPr/>
            </a:pPr>
            <a:r>
              <a:rPr lang="en-US" altLang="en-US" sz="2800" b="1" i="1" dirty="0">
                <a:solidFill>
                  <a:prstClr val="black"/>
                </a:solidFill>
              </a:rPr>
              <a:t>With </a:t>
            </a:r>
            <a:r>
              <a:rPr lang="en-US" sz="2800" i="1" dirty="0">
                <a:solidFill>
                  <a:srgbClr val="FF0000"/>
                </a:solidFill>
              </a:rPr>
              <a:t>Irizarry v. Yehia </a:t>
            </a:r>
            <a:r>
              <a:rPr lang="en-US" sz="2800" dirty="0">
                <a:solidFill>
                  <a:schemeClr val="tx2"/>
                </a:solidFill>
              </a:rPr>
              <a:t>(10th Cir. 2022) (denying QI on same when events took place in 2019 and by that time, </a:t>
            </a:r>
            <a:r>
              <a:rPr lang="en-US" sz="2800" dirty="0">
                <a:solidFill>
                  <a:srgbClr val="FE5000"/>
                </a:solidFill>
              </a:rPr>
              <a:t>six Circuits </a:t>
            </a:r>
            <a:r>
              <a:rPr lang="en-US" sz="2800" dirty="0"/>
              <a:t>had held that citizens have a First Amendment right to record officers when engaged in their official duties in public.</a:t>
            </a:r>
            <a:endParaRPr lang="en-US" altLang="en-US" sz="2800" b="1" i="1" dirty="0">
              <a:solidFill>
                <a:prstClr val="black"/>
              </a:solidFill>
            </a:endParaRPr>
          </a:p>
        </p:txBody>
      </p:sp>
      <p:sp>
        <p:nvSpPr>
          <p:cNvPr id="2" name="Slide Number Placeholder 1"/>
          <p:cNvSpPr>
            <a:spLocks noGrp="1"/>
          </p:cNvSpPr>
          <p:nvPr>
            <p:ph type="sldNum" sz="quarter" idx="12"/>
          </p:nvPr>
        </p:nvSpPr>
        <p:spPr/>
        <p:txBody>
          <a:bodyPr/>
          <a:lstStyle/>
          <a:p>
            <a:pPr marL="0" marR="0" lvl="0" indent="0" algn="r" defTabSz="1219170" rtl="0" eaLnBrk="1" fontAlgn="base" latinLnBrk="0" hangingPunct="1">
              <a:lnSpc>
                <a:spcPct val="100000"/>
              </a:lnSpc>
              <a:spcBef>
                <a:spcPct val="0"/>
              </a:spcBef>
              <a:spcAft>
                <a:spcPct val="0"/>
              </a:spcAft>
              <a:buClrTx/>
              <a:buSzTx/>
              <a:buFontTx/>
              <a:buNone/>
              <a:tabLst/>
              <a:defRPr/>
            </a:pPr>
            <a:fld id="{1335725E-4E16-4099-AC8D-D40989800C49}" type="slidenum">
              <a:rPr kumimoji="0" lang="en-US" sz="1080" b="0" i="0" u="none" strike="noStrike" kern="1200" cap="none" spc="0" normalizeH="0" baseline="0" noProof="0">
                <a:ln>
                  <a:noFill/>
                </a:ln>
                <a:solidFill>
                  <a:prstClr val="black">
                    <a:tint val="75000"/>
                  </a:prstClr>
                </a:solidFill>
                <a:effectLst/>
                <a:uLnTx/>
                <a:uFillTx/>
                <a:latin typeface="Tahoma" pitchFamily="34" charset="0"/>
                <a:ea typeface="+mn-ea"/>
                <a:cs typeface="Arial" charset="0"/>
              </a:rPr>
              <a:pPr marL="0" marR="0" lvl="0" indent="0" algn="r" defTabSz="1219170" rtl="0" eaLnBrk="1" fontAlgn="base" latinLnBrk="0" hangingPunct="1">
                <a:lnSpc>
                  <a:spcPct val="100000"/>
                </a:lnSpc>
                <a:spcBef>
                  <a:spcPct val="0"/>
                </a:spcBef>
                <a:spcAft>
                  <a:spcPct val="0"/>
                </a:spcAft>
                <a:buClrTx/>
                <a:buSzTx/>
                <a:buFontTx/>
                <a:buNone/>
                <a:tabLst/>
                <a:defRPr/>
              </a:pPr>
              <a:t>14</a:t>
            </a:fld>
            <a:endParaRPr kumimoji="0" lang="en-US" sz="1080" b="0" i="0" u="none" strike="noStrike" kern="1200" cap="none" spc="0" normalizeH="0" baseline="0" noProof="0" dirty="0">
              <a:ln>
                <a:noFill/>
              </a:ln>
              <a:solidFill>
                <a:prstClr val="black">
                  <a:tint val="75000"/>
                </a:prstClr>
              </a:solidFill>
              <a:effectLst/>
              <a:uLnTx/>
              <a:uFillTx/>
              <a:latin typeface="Tahoma" pitchFamily="34" charset="0"/>
              <a:ea typeface="+mn-ea"/>
              <a:cs typeface="Arial" charset="0"/>
            </a:endParaRPr>
          </a:p>
        </p:txBody>
      </p:sp>
    </p:spTree>
    <p:extLst>
      <p:ext uri="{BB962C8B-B14F-4D97-AF65-F5344CB8AC3E}">
        <p14:creationId xmlns:p14="http://schemas.microsoft.com/office/powerpoint/2010/main" val="138364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956014" y="96982"/>
            <a:ext cx="10058400" cy="914400"/>
          </a:xfrm>
        </p:spPr>
        <p:txBody>
          <a:bodyPr>
            <a:noAutofit/>
          </a:bodyPr>
          <a:lstStyle/>
          <a:p>
            <a:pPr eaLnBrk="1" hangingPunct="1"/>
            <a:r>
              <a:rPr lang="en-US" alt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How Clear must Clearly Established Law Be?</a:t>
            </a:r>
          </a:p>
        </p:txBody>
      </p:sp>
      <p:sp>
        <p:nvSpPr>
          <p:cNvPr id="67587" name="Rectangle 3"/>
          <p:cNvSpPr>
            <a:spLocks noGrp="1" noChangeArrowheads="1"/>
          </p:cNvSpPr>
          <p:nvPr>
            <p:ph idx="1"/>
          </p:nvPr>
        </p:nvSpPr>
        <p:spPr>
          <a:xfrm>
            <a:off x="406400" y="1447800"/>
            <a:ext cx="11608014" cy="5008418"/>
          </a:xfrm>
        </p:spPr>
        <p:txBody>
          <a:bodyPr>
            <a:normAutofit/>
          </a:bodyPr>
          <a:lstStyle/>
          <a:p>
            <a:pPr>
              <a:lnSpc>
                <a:spcPct val="120000"/>
              </a:lnSpc>
              <a:buClr>
                <a:srgbClr val="FF0000"/>
              </a:buClr>
              <a:buSzPct val="95000"/>
              <a:defRPr/>
            </a:pPr>
            <a:r>
              <a:rPr lang="en-US" altLang="en-US" sz="2600" b="1" dirty="0">
                <a:latin typeface="Tahoma" panose="020B0604030504040204" pitchFamily="34" charset="0"/>
                <a:ea typeface="Tahoma" panose="020B0604030504040204" pitchFamily="34" charset="0"/>
                <a:cs typeface="Tahoma" panose="020B0604030504040204" pitchFamily="34" charset="0"/>
              </a:rPr>
              <a:t>Clearly Established Law</a:t>
            </a:r>
            <a:r>
              <a:rPr lang="en-US" altLang="en-US" sz="2600" dirty="0">
                <a:latin typeface="Tahoma" panose="020B0604030504040204" pitchFamily="34" charset="0"/>
                <a:ea typeface="Tahoma" panose="020B0604030504040204" pitchFamily="34" charset="0"/>
                <a:cs typeface="Tahoma" panose="020B0604030504040204" pitchFamily="34" charset="0"/>
              </a:rPr>
              <a:t>:</a:t>
            </a:r>
            <a:r>
              <a:rPr lang="en-US" altLang="en-US" sz="2600" dirty="0">
                <a:solidFill>
                  <a:srgbClr val="FF0000"/>
                </a:solidFill>
                <a:latin typeface="Tahoma" panose="020B0604030504040204" pitchFamily="34" charset="0"/>
                <a:ea typeface="Tahoma" panose="020B0604030504040204" pitchFamily="34" charset="0"/>
                <a:cs typeface="Tahoma" panose="020B0604030504040204" pitchFamily="34" charset="0"/>
              </a:rPr>
              <a:t> Defining the Contours of the Right?</a:t>
            </a:r>
          </a:p>
          <a:p>
            <a:pPr lvl="1">
              <a:lnSpc>
                <a:spcPct val="120000"/>
              </a:lnSpc>
              <a:buClr>
                <a:srgbClr val="FF0000"/>
              </a:buClr>
              <a:buSzPct val="95000"/>
              <a:defRPr/>
            </a:pPr>
            <a:r>
              <a:rPr lang="en-US" altLang="en-US" sz="2600" i="1" dirty="0">
                <a:solidFill>
                  <a:srgbClr val="FF0000"/>
                </a:solidFill>
                <a:latin typeface="Tahoma" panose="020B0604030504040204" pitchFamily="34" charset="0"/>
                <a:ea typeface="Tahoma" panose="020B0604030504040204" pitchFamily="34" charset="0"/>
                <a:cs typeface="Tahoma" panose="020B0604030504040204" pitchFamily="34" charset="0"/>
              </a:rPr>
              <a:t>Hope v. Pelzer </a:t>
            </a:r>
            <a:r>
              <a:rPr lang="en-US" altLang="en-US" sz="2600" dirty="0">
                <a:solidFill>
                  <a:srgbClr val="FF0000"/>
                </a:solidFill>
                <a:latin typeface="Tahoma" panose="020B0604030504040204" pitchFamily="34" charset="0"/>
                <a:ea typeface="Tahoma" panose="020B0604030504040204" pitchFamily="34" charset="0"/>
                <a:cs typeface="Tahoma" panose="020B0604030504040204" pitchFamily="34" charset="0"/>
              </a:rPr>
              <a:t>(2002), </a:t>
            </a:r>
            <a:r>
              <a:rPr lang="en-US" altLang="en-US" sz="2600" i="1" dirty="0">
                <a:solidFill>
                  <a:srgbClr val="FF0000"/>
                </a:solidFill>
                <a:latin typeface="Tahoma" panose="020B0604030504040204" pitchFamily="34" charset="0"/>
                <a:ea typeface="Tahoma" panose="020B0604030504040204" pitchFamily="34" charset="0"/>
                <a:cs typeface="Tahoma" panose="020B0604030504040204" pitchFamily="34" charset="0"/>
              </a:rPr>
              <a:t>Taylor v. Riojas </a:t>
            </a:r>
            <a:r>
              <a:rPr lang="en-US" altLang="en-US" sz="2600" dirty="0">
                <a:solidFill>
                  <a:srgbClr val="FF0000"/>
                </a:solidFill>
                <a:latin typeface="Tahoma" panose="020B0604030504040204" pitchFamily="34" charset="0"/>
                <a:ea typeface="Tahoma" panose="020B0604030504040204" pitchFamily="34" charset="0"/>
                <a:cs typeface="Tahoma" panose="020B0604030504040204" pitchFamily="34" charset="0"/>
              </a:rPr>
              <a:t>(2020) </a:t>
            </a:r>
          </a:p>
          <a:p>
            <a:pPr marL="1447798" lvl="2" indent="-457200">
              <a:buSzPct val="95000"/>
              <a:defRPr/>
            </a:pPr>
            <a:r>
              <a:rPr lang="en-US" altLang="en-US" sz="2600" dirty="0">
                <a:latin typeface="Tahoma" panose="020B0604030504040204" pitchFamily="34" charset="0"/>
                <a:ea typeface="Tahoma" panose="020B0604030504040204" pitchFamily="34" charset="0"/>
                <a:cs typeface="Tahoma" panose="020B0604030504040204" pitchFamily="34" charset="0"/>
              </a:rPr>
              <a:t>Cases with fundamentally or materially similar facts not required so long as officer had “fair warning” that conduct was unconstitutional.</a:t>
            </a:r>
          </a:p>
          <a:p>
            <a:pPr marL="990598" lvl="1" indent="-457200">
              <a:buClr>
                <a:srgbClr val="FF0000"/>
              </a:buClr>
              <a:buSzPct val="95000"/>
              <a:defRPr/>
            </a:pPr>
            <a:r>
              <a:rPr lang="en-US" altLang="en-US" sz="2600" i="1" dirty="0">
                <a:solidFill>
                  <a:srgbClr val="FF0000"/>
                </a:solidFill>
                <a:latin typeface="Tahoma" panose="020B0604030504040204" pitchFamily="34" charset="0"/>
                <a:ea typeface="Tahoma" panose="020B0604030504040204" pitchFamily="34" charset="0"/>
                <a:cs typeface="Tahoma" panose="020B0604030504040204" pitchFamily="34" charset="0"/>
              </a:rPr>
              <a:t>Saucier,  Brosseau, al-Kidd, Mullenix, Pauly, Wesby, Kisela, Escondido, City of Tahlequah v. Bond, Rivas-Villegas v. </a:t>
            </a:r>
            <a:r>
              <a:rPr lang="en-US" altLang="en-US" sz="2600" i="1" dirty="0" err="1">
                <a:solidFill>
                  <a:srgbClr val="FF0000"/>
                </a:solidFill>
                <a:latin typeface="Tahoma" panose="020B0604030504040204" pitchFamily="34" charset="0"/>
                <a:ea typeface="Tahoma" panose="020B0604030504040204" pitchFamily="34" charset="0"/>
                <a:cs typeface="Tahoma" panose="020B0604030504040204" pitchFamily="34" charset="0"/>
              </a:rPr>
              <a:t>Cortesluna</a:t>
            </a:r>
            <a:endParaRPr lang="en-US" altLang="en-US" sz="2600" i="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1447798" lvl="2" indent="-457200">
              <a:buSzPct val="95000"/>
              <a:defRPr/>
            </a:pPr>
            <a:r>
              <a:rPr lang="en-US" altLang="en-US" sz="2600" dirty="0">
                <a:latin typeface="Tahoma" panose="020B0604030504040204" pitchFamily="34" charset="0"/>
                <a:ea typeface="Tahoma" panose="020B0604030504040204" pitchFamily="34" charset="0"/>
                <a:cs typeface="Tahoma" panose="020B0604030504040204" pitchFamily="34" charset="0"/>
              </a:rPr>
              <a:t>Emphasis on specific context of case, situation officer confronted, law that “squarely governed” and </a:t>
            </a:r>
            <a:r>
              <a:rPr lang="en-US" sz="2600" dirty="0">
                <a:latin typeface="Tahoma" panose="020B0604030504040204" pitchFamily="34" charset="0"/>
                <a:ea typeface="Tahoma" panose="020B0604030504040204" pitchFamily="34" charset="0"/>
                <a:cs typeface="Tahoma" panose="020B0604030504040204" pitchFamily="34" charset="0"/>
              </a:rPr>
              <a:t>placed the statutory or constitutional question </a:t>
            </a:r>
            <a:r>
              <a:rPr lang="en-US" sz="2600" dirty="0">
                <a:solidFill>
                  <a:srgbClr val="FF0000"/>
                </a:solidFill>
                <a:latin typeface="Tahoma" panose="020B0604030504040204" pitchFamily="34" charset="0"/>
                <a:ea typeface="Tahoma" panose="020B0604030504040204" pitchFamily="34" charset="0"/>
                <a:cs typeface="Tahoma" panose="020B0604030504040204" pitchFamily="34" charset="0"/>
              </a:rPr>
              <a:t>beyond debate </a:t>
            </a:r>
            <a:r>
              <a:rPr lang="en-US" sz="2600" dirty="0">
                <a:latin typeface="Tahoma" panose="020B0604030504040204" pitchFamily="34" charset="0"/>
                <a:ea typeface="Tahoma" panose="020B0604030504040204" pitchFamily="34" charset="0"/>
                <a:cs typeface="Tahoma" panose="020B0604030504040204" pitchFamily="34" charset="0"/>
              </a:rPr>
              <a:t>for </a:t>
            </a:r>
            <a:r>
              <a:rPr lang="en-US" sz="2600" dirty="0">
                <a:solidFill>
                  <a:srgbClr val="FF0000"/>
                </a:solidFill>
                <a:latin typeface="Tahoma" panose="020B0604030504040204" pitchFamily="34" charset="0"/>
                <a:ea typeface="Tahoma" panose="020B0604030504040204" pitchFamily="34" charset="0"/>
                <a:cs typeface="Tahoma" panose="020B0604030504040204" pitchFamily="34" charset="0"/>
              </a:rPr>
              <a:t>every reasonable officer.</a:t>
            </a:r>
          </a:p>
          <a:p>
            <a:pPr marL="533398" lvl="0" indent="-457200" defTabSz="914400">
              <a:spcBef>
                <a:spcPts val="1000"/>
              </a:spcBef>
              <a:buSzPct val="95000"/>
              <a:defRPr/>
            </a:pPr>
            <a:r>
              <a:rPr lang="en-US" altLang="en-US" sz="2600" i="1" dirty="0">
                <a:solidFill>
                  <a:srgbClr val="FF0000"/>
                </a:solidFill>
                <a:latin typeface="Tahoma" panose="020B0604030504040204" pitchFamily="34" charset="0"/>
                <a:ea typeface="Tahoma" panose="020B0604030504040204" pitchFamily="34" charset="0"/>
                <a:cs typeface="Tahoma" panose="020B0604030504040204" pitchFamily="34" charset="0"/>
              </a:rPr>
              <a:t>Compare</a:t>
            </a:r>
            <a:r>
              <a:rPr lang="en-US" altLang="en-US" sz="2600" i="1" dirty="0">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altLang="en-US" sz="2600" dirty="0">
                <a:solidFill>
                  <a:prstClr val="black"/>
                </a:solidFill>
                <a:latin typeface="Tahoma" panose="020B0604030504040204" pitchFamily="34" charset="0"/>
                <a:ea typeface="Tahoma" panose="020B0604030504040204" pitchFamily="34" charset="0"/>
                <a:cs typeface="Tahoma" panose="020B0604030504040204" pitchFamily="34" charset="0"/>
              </a:rPr>
              <a:t>majority and dissenting opinions in </a:t>
            </a:r>
            <a:r>
              <a:rPr lang="en-US" altLang="en-US" sz="2600" i="1" dirty="0" err="1">
                <a:solidFill>
                  <a:srgbClr val="FF0000"/>
                </a:solidFill>
                <a:latin typeface="Tahoma" panose="020B0604030504040204" pitchFamily="34" charset="0"/>
                <a:ea typeface="Tahoma" panose="020B0604030504040204" pitchFamily="34" charset="0"/>
                <a:cs typeface="Tahoma" panose="020B0604030504040204" pitchFamily="34" charset="0"/>
              </a:rPr>
              <a:t>Knibbs</a:t>
            </a:r>
            <a:r>
              <a:rPr lang="en-US" altLang="en-US" sz="2600" i="1" dirty="0">
                <a:solidFill>
                  <a:srgbClr val="FF0000"/>
                </a:solidFill>
                <a:latin typeface="Tahoma" panose="020B0604030504040204" pitchFamily="34" charset="0"/>
                <a:ea typeface="Tahoma" panose="020B0604030504040204" pitchFamily="34" charset="0"/>
                <a:cs typeface="Tahoma" panose="020B0604030504040204" pitchFamily="34" charset="0"/>
              </a:rPr>
              <a:t> v. </a:t>
            </a:r>
            <a:r>
              <a:rPr lang="en-US" altLang="en-US" sz="2600" i="1" dirty="0" err="1">
                <a:solidFill>
                  <a:srgbClr val="FF0000"/>
                </a:solidFill>
                <a:latin typeface="Tahoma" panose="020B0604030504040204" pitchFamily="34" charset="0"/>
                <a:ea typeface="Tahoma" panose="020B0604030504040204" pitchFamily="34" charset="0"/>
                <a:cs typeface="Tahoma" panose="020B0604030504040204" pitchFamily="34" charset="0"/>
              </a:rPr>
              <a:t>Momphard</a:t>
            </a:r>
            <a:r>
              <a:rPr lang="en-US" altLang="en-US" sz="26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altLang="en-US" sz="2600" dirty="0">
                <a:solidFill>
                  <a:prstClr val="black"/>
                </a:solidFill>
                <a:latin typeface="Tahoma" panose="020B0604030504040204" pitchFamily="34" charset="0"/>
                <a:ea typeface="Tahoma" panose="020B0604030504040204" pitchFamily="34" charset="0"/>
                <a:cs typeface="Tahoma" panose="020B0604030504040204" pitchFamily="34" charset="0"/>
              </a:rPr>
              <a:t>(4th Cir. 2022), </a:t>
            </a:r>
            <a:r>
              <a:rPr lang="en-US" altLang="en-US" sz="2600" i="1" dirty="0">
                <a:solidFill>
                  <a:prstClr val="black"/>
                </a:solidFill>
                <a:latin typeface="Tahoma" panose="020B0604030504040204" pitchFamily="34" charset="0"/>
                <a:ea typeface="Tahoma" panose="020B0604030504040204" pitchFamily="34" charset="0"/>
                <a:cs typeface="Tahoma" panose="020B0604030504040204" pitchFamily="34" charset="0"/>
              </a:rPr>
              <a:t>cert. denied </a:t>
            </a:r>
          </a:p>
          <a:p>
            <a:pPr marL="167659" indent="0">
              <a:buSzPct val="95000"/>
              <a:buNone/>
              <a:defRPr/>
            </a:pPr>
            <a:endParaRPr lang="en-US" sz="352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624859" indent="-457200">
              <a:buSzPct val="95000"/>
              <a:buFont typeface="Wingdings" panose="05000000000000000000" pitchFamily="2" charset="2"/>
              <a:buChar char="§"/>
              <a:defRPr/>
            </a:pPr>
            <a:endParaRPr lang="en-US" altLang="en-US" sz="3520" dirty="0">
              <a:latin typeface="Tahoma" panose="020B0604030504040204" pitchFamily="34" charset="0"/>
              <a:ea typeface="Tahoma" panose="020B0604030504040204" pitchFamily="34" charset="0"/>
              <a:cs typeface="Tahoma" panose="020B0604030504040204" pitchFamily="34" charset="0"/>
            </a:endParaRPr>
          </a:p>
          <a:p>
            <a:pPr marL="990598" lvl="2" indent="0">
              <a:buSzPct val="95000"/>
              <a:buNone/>
              <a:defRPr/>
            </a:pPr>
            <a:endParaRPr lang="en-US" altLang="en-US" sz="2800" i="1" dirty="0">
              <a:latin typeface="Tahoma" panose="020B0604030504040204" pitchFamily="34" charset="0"/>
              <a:ea typeface="Tahoma" panose="020B0604030504040204" pitchFamily="34" charset="0"/>
              <a:cs typeface="Tahoma" panose="020B0604030504040204" pitchFamily="34" charset="0"/>
            </a:endParaRPr>
          </a:p>
          <a:p>
            <a:pPr marL="1447798" lvl="2" indent="-457200">
              <a:buSzPct val="95000"/>
              <a:defRPr/>
            </a:pPr>
            <a:endParaRPr lang="en-US" alt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A33E28-4D21-47F9-BA64-B468DF7F86F3}" type="slidenum">
              <a:rPr kumimoji="0" lang="en-US" sz="1080" b="0" i="0" u="none" strike="noStrike" kern="1200" cap="none" spc="0" normalizeH="0" baseline="0" noProof="0" smtClean="0">
                <a:ln>
                  <a:noFill/>
                </a:ln>
                <a:solidFill>
                  <a:prstClr val="black">
                    <a:tint val="75000"/>
                  </a:prstClr>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080" b="0" i="0" u="none" strike="noStrike" kern="1200" cap="none" spc="0" normalizeH="0" baseline="0" noProof="0" dirty="0">
              <a:ln>
                <a:noFill/>
              </a:ln>
              <a:solidFill>
                <a:prstClr val="black">
                  <a:tint val="75000"/>
                </a:prstClr>
              </a:solidFill>
              <a:effectLst/>
              <a:uLnTx/>
              <a:uFillTx/>
              <a:latin typeface="Tahoma"/>
              <a:ea typeface="+mn-ea"/>
              <a:cs typeface="+mn-cs"/>
            </a:endParaRPr>
          </a:p>
        </p:txBody>
      </p:sp>
    </p:spTree>
    <p:extLst>
      <p:ext uri="{BB962C8B-B14F-4D97-AF65-F5344CB8AC3E}">
        <p14:creationId xmlns:p14="http://schemas.microsoft.com/office/powerpoint/2010/main" val="1186625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017643" y="172063"/>
            <a:ext cx="9996771" cy="914400"/>
          </a:xfrm>
        </p:spPr>
        <p:txBody>
          <a:bodyPr>
            <a:noAutofit/>
          </a:bodyPr>
          <a:lstStyle/>
          <a:p>
            <a:br>
              <a:rPr lang="en-US" altLang="en-US" sz="2800" i="1" dirty="0">
                <a:solidFill>
                  <a:schemeClr val="tx2"/>
                </a:solidFill>
                <a:latin typeface="Tahoma" panose="020B0604030504040204" pitchFamily="34" charset="0"/>
                <a:ea typeface="Tahoma" panose="020B0604030504040204" pitchFamily="34" charset="0"/>
                <a:cs typeface="Tahoma" panose="020B0604030504040204" pitchFamily="34" charset="0"/>
              </a:rPr>
            </a:br>
            <a:r>
              <a:rPr lang="en-US" altLang="en-US" sz="2800" i="1" dirty="0">
                <a:solidFill>
                  <a:schemeClr val="tx2"/>
                </a:solidFill>
                <a:latin typeface="Tahoma" panose="020B0604030504040204" pitchFamily="34" charset="0"/>
                <a:ea typeface="Tahoma" panose="020B0604030504040204" pitchFamily="34" charset="0"/>
                <a:cs typeface="Tahoma" panose="020B0604030504040204" pitchFamily="34" charset="0"/>
              </a:rPr>
              <a:t>See also </a:t>
            </a:r>
            <a:r>
              <a:rPr lang="en-US" sz="2800" i="1" dirty="0">
                <a:solidFill>
                  <a:srgbClr val="FF0000"/>
                </a:solidFill>
              </a:rPr>
              <a:t>Jefferson v. </a:t>
            </a:r>
            <a:r>
              <a:rPr lang="en-US" sz="2800" i="1" dirty="0" err="1">
                <a:solidFill>
                  <a:srgbClr val="FF0000"/>
                </a:solidFill>
              </a:rPr>
              <a:t>Lias</a:t>
            </a:r>
            <a:r>
              <a:rPr lang="en-US" sz="2800" i="1" dirty="0">
                <a:solidFill>
                  <a:srgbClr val="FF0000"/>
                </a:solidFill>
              </a:rPr>
              <a:t> </a:t>
            </a:r>
            <a:r>
              <a:rPr lang="en-US" sz="2800" dirty="0"/>
              <a:t>(3d Cir. 2021)</a:t>
            </a:r>
            <a:br>
              <a:rPr lang="en-US" sz="2800" dirty="0"/>
            </a:br>
            <a:endParaRPr lang="en-US" altLang="en-US" sz="2800"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
        <p:nvSpPr>
          <p:cNvPr id="67587" name="Rectangle 3"/>
          <p:cNvSpPr>
            <a:spLocks noGrp="1" noChangeArrowheads="1"/>
          </p:cNvSpPr>
          <p:nvPr>
            <p:ph idx="1"/>
          </p:nvPr>
        </p:nvSpPr>
        <p:spPr>
          <a:xfrm>
            <a:off x="406400" y="1351722"/>
            <a:ext cx="11608014" cy="5104496"/>
          </a:xfrm>
        </p:spPr>
        <p:txBody>
          <a:bodyPr>
            <a:normAutofit fontScale="77500" lnSpcReduction="20000"/>
          </a:bodyPr>
          <a:lstStyle/>
          <a:p>
            <a:pPr>
              <a:lnSpc>
                <a:spcPct val="100000"/>
              </a:lnSpc>
              <a:buSzPct val="95000"/>
              <a:defRPr/>
            </a:pPr>
            <a:r>
              <a:rPr lang="en-US" sz="2800" dirty="0"/>
              <a:t>Plaintiff  would have us define the constitutional right as one that ‘bars an officer from opening gunfire into the driver’s side window of a fleeing vehicle passing in front of him if the driver is not believed to be armed, did not previously act in a menacing manner, and if there is no immediate danger to the officer or bystanders.’</a:t>
            </a:r>
          </a:p>
          <a:p>
            <a:pPr>
              <a:lnSpc>
                <a:spcPct val="100000"/>
              </a:lnSpc>
              <a:buSzPct val="95000"/>
              <a:defRPr/>
            </a:pPr>
            <a:r>
              <a:rPr lang="en-US" sz="2800" dirty="0"/>
              <a:t>Defendant would define the right at a much higher level of generality, contending that it is not a violation of a clearly-established constitutional right to ‘shoot at a fleeing driver to protect those who his or her flight might endanger.’ </a:t>
            </a:r>
          </a:p>
          <a:p>
            <a:pPr>
              <a:lnSpc>
                <a:spcPct val="100000"/>
              </a:lnSpc>
              <a:buSzPct val="95000"/>
              <a:defRPr/>
            </a:pPr>
            <a:r>
              <a:rPr lang="en-US" sz="2800" dirty="0"/>
              <a:t>We would not define the right as narrowly as Plaintiff would, but neither would we adopt so broad a formulation as Defendant. </a:t>
            </a:r>
          </a:p>
          <a:p>
            <a:pPr>
              <a:lnSpc>
                <a:spcPct val="100000"/>
              </a:lnSpc>
              <a:buSzPct val="95000"/>
              <a:defRPr/>
            </a:pPr>
            <a:r>
              <a:rPr lang="en-US" sz="2800" dirty="0"/>
              <a:t>Instead, we will define the right as follows: </a:t>
            </a:r>
            <a:r>
              <a:rPr lang="en-US" sz="2800" dirty="0">
                <a:solidFill>
                  <a:srgbClr val="FF0000"/>
                </a:solidFill>
              </a:rPr>
              <a:t>a suspect fleeing in a vehicle, who has not otherwise displayed threatening behavior, has the constitutional right to be free from the use of deadly force when it is no longer reasonable for an officer to believe his or others’ lives are in immediate peril from the suspect’s flight. </a:t>
            </a:r>
          </a:p>
          <a:p>
            <a:pPr>
              <a:lnSpc>
                <a:spcPct val="100000"/>
              </a:lnSpc>
              <a:buSzPct val="95000"/>
              <a:defRPr/>
            </a:pPr>
            <a:r>
              <a:rPr lang="en-US" sz="2800" dirty="0"/>
              <a:t> Court denies QI, relying on 3d Cir. precedent (</a:t>
            </a:r>
            <a:r>
              <a:rPr lang="en-US" sz="2800" i="1" dirty="0"/>
              <a:t>Abraham</a:t>
            </a:r>
            <a:r>
              <a:rPr lang="en-US" sz="2800" dirty="0"/>
              <a:t>) and distinguishes </a:t>
            </a:r>
            <a:r>
              <a:rPr lang="en-US" sz="2800" i="1" dirty="0" err="1"/>
              <a:t>Brosseau</a:t>
            </a:r>
            <a:r>
              <a:rPr lang="en-US" sz="2800" i="1" dirty="0"/>
              <a:t>, Scott, </a:t>
            </a:r>
            <a:r>
              <a:rPr lang="en-US" sz="2800" i="1" dirty="0" err="1"/>
              <a:t>Plumhoff</a:t>
            </a:r>
            <a:r>
              <a:rPr lang="en-US" sz="2800" i="1" dirty="0"/>
              <a:t>, and </a:t>
            </a:r>
            <a:r>
              <a:rPr lang="en-US" sz="2800" i="1" dirty="0" err="1"/>
              <a:t>Mullenix</a:t>
            </a:r>
            <a:r>
              <a:rPr lang="en-US" sz="2800" i="1" dirty="0"/>
              <a:t>.</a:t>
            </a:r>
            <a:endParaRPr lang="en-US" sz="2800" dirty="0"/>
          </a:p>
          <a:p>
            <a:pPr marL="167659" indent="0">
              <a:lnSpc>
                <a:spcPct val="110000"/>
              </a:lnSpc>
              <a:buSzPct val="95000"/>
              <a:buNone/>
              <a:defRPr/>
            </a:pPr>
            <a:endParaRPr lang="en-US" altLang="en-US" sz="2800" i="1" dirty="0">
              <a:latin typeface="+mj-lt"/>
              <a:ea typeface="Tahoma" panose="020B0604030504040204" pitchFamily="34" charset="0"/>
              <a:cs typeface="Tahoma" panose="020B0604030504040204" pitchFamily="34"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A33E28-4D21-47F9-BA64-B468DF7F86F3}" type="slidenum">
              <a:rPr kumimoji="0" lang="en-US" sz="1080" b="0" i="0" u="none" strike="noStrike" kern="1200" cap="none" spc="0" normalizeH="0" baseline="0" noProof="0" smtClean="0">
                <a:ln>
                  <a:noFill/>
                </a:ln>
                <a:solidFill>
                  <a:prstClr val="black">
                    <a:tint val="75000"/>
                  </a:prstClr>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080" b="0" i="0" u="none" strike="noStrike" kern="1200" cap="none" spc="0" normalizeH="0" baseline="0" noProof="0" dirty="0">
              <a:ln>
                <a:noFill/>
              </a:ln>
              <a:solidFill>
                <a:prstClr val="black">
                  <a:tint val="75000"/>
                </a:prstClr>
              </a:solidFill>
              <a:effectLst/>
              <a:uLnTx/>
              <a:uFillTx/>
              <a:latin typeface="Tahoma"/>
              <a:ea typeface="+mn-ea"/>
              <a:cs typeface="+mn-cs"/>
            </a:endParaRPr>
          </a:p>
        </p:txBody>
      </p:sp>
    </p:spTree>
    <p:extLst>
      <p:ext uri="{BB962C8B-B14F-4D97-AF65-F5344CB8AC3E}">
        <p14:creationId xmlns:p14="http://schemas.microsoft.com/office/powerpoint/2010/main" val="55040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017643" y="188843"/>
            <a:ext cx="9996771" cy="824947"/>
          </a:xfrm>
        </p:spPr>
        <p:txBody>
          <a:bodyPr>
            <a:noAutofit/>
          </a:bodyPr>
          <a:lstStyle/>
          <a:p>
            <a:r>
              <a:rPr lang="en-US" altLang="en-US" sz="2400" i="1" dirty="0">
                <a:solidFill>
                  <a:schemeClr val="tx2"/>
                </a:solidFill>
                <a:ea typeface="Tahoma" panose="020B0604030504040204" pitchFamily="34" charset="0"/>
                <a:cs typeface="Tahoma" panose="020B0604030504040204" pitchFamily="34" charset="0"/>
              </a:rPr>
              <a:t>See also </a:t>
            </a:r>
            <a:r>
              <a:rPr lang="en-US" sz="2400" i="1" dirty="0">
                <a:solidFill>
                  <a:srgbClr val="FF0000"/>
                </a:solidFill>
              </a:rPr>
              <a:t>Jefferson v. </a:t>
            </a:r>
            <a:r>
              <a:rPr lang="en-US" sz="2400" i="1" dirty="0" err="1">
                <a:solidFill>
                  <a:srgbClr val="FF0000"/>
                </a:solidFill>
              </a:rPr>
              <a:t>Lias</a:t>
            </a:r>
            <a:r>
              <a:rPr lang="en-US" sz="2400" i="1" dirty="0">
                <a:solidFill>
                  <a:srgbClr val="FF0000"/>
                </a:solidFill>
              </a:rPr>
              <a:t> </a:t>
            </a:r>
            <a:r>
              <a:rPr lang="en-US" sz="2400" dirty="0"/>
              <a:t>(3d Cir. 2021)</a:t>
            </a:r>
            <a:br>
              <a:rPr lang="en-US" sz="2400" dirty="0"/>
            </a:br>
            <a:r>
              <a:rPr lang="en-US" sz="2400" dirty="0"/>
              <a:t>(concurring opinion by J. McKee, with all joining)</a:t>
            </a:r>
          </a:p>
        </p:txBody>
      </p:sp>
      <p:sp>
        <p:nvSpPr>
          <p:cNvPr id="67587" name="Rectangle 3"/>
          <p:cNvSpPr>
            <a:spLocks noGrp="1" noChangeArrowheads="1"/>
          </p:cNvSpPr>
          <p:nvPr>
            <p:ph idx="1"/>
          </p:nvPr>
        </p:nvSpPr>
        <p:spPr>
          <a:xfrm>
            <a:off x="406400" y="1351722"/>
            <a:ext cx="11608014" cy="4880113"/>
          </a:xfrm>
        </p:spPr>
        <p:txBody>
          <a:bodyPr>
            <a:normAutofit fontScale="70000" lnSpcReduction="20000"/>
          </a:bodyPr>
          <a:lstStyle/>
          <a:p>
            <a:pPr>
              <a:lnSpc>
                <a:spcPct val="100000"/>
              </a:lnSpc>
              <a:buSzPct val="95000"/>
              <a:defRPr/>
            </a:pPr>
            <a:r>
              <a:rPr lang="en-US" sz="2800" dirty="0"/>
              <a:t>The consensus of law enforcement agencies and police experts is that, except for a very limited and identified set of circumstances, it is never reasonable for a police officer to shoot at a suspect fleeing in a vehicle.</a:t>
            </a:r>
          </a:p>
          <a:p>
            <a:pPr>
              <a:lnSpc>
                <a:spcPct val="100000"/>
              </a:lnSpc>
              <a:buSzPct val="95000"/>
              <a:defRPr/>
            </a:pPr>
            <a:r>
              <a:rPr lang="en-US" sz="2800" dirty="0"/>
              <a:t>Exceptions are when “a person in the vehicle is immediately threatening the officer or another person with deadly force by means other than the vehicle,” or when the vehicle is intentionally being used as a deadly weapon and “all other reasonable means of defense have been exhausted.”</a:t>
            </a:r>
          </a:p>
          <a:p>
            <a:pPr>
              <a:lnSpc>
                <a:spcPct val="100000"/>
              </a:lnSpc>
              <a:buSzPct val="95000"/>
              <a:defRPr/>
            </a:pPr>
            <a:r>
              <a:rPr lang="en-US" sz="2800" dirty="0"/>
              <a:t>If we are to assume that police can stay abreast of the minutia of the law, then they certainly should be expected to know the policies of their own department as well as generally accepted police best practices.</a:t>
            </a:r>
          </a:p>
          <a:p>
            <a:pPr>
              <a:lnSpc>
                <a:spcPct val="100000"/>
              </a:lnSpc>
              <a:buSzPct val="95000"/>
              <a:defRPr/>
            </a:pPr>
            <a:r>
              <a:rPr lang="en-US" sz="2800" dirty="0"/>
              <a:t>It is both understandable and reasonable that courts should give great deference to the need for split-second decisions in a qualified immunity analysis arising from allegations of excessive force. </a:t>
            </a:r>
          </a:p>
          <a:p>
            <a:pPr>
              <a:lnSpc>
                <a:spcPct val="100000"/>
              </a:lnSpc>
              <a:buSzPct val="95000"/>
              <a:defRPr/>
            </a:pPr>
            <a:r>
              <a:rPr lang="en-US" sz="2800" dirty="0"/>
              <a:t>It is neither understandable nor reasonable for the law to continue to turn a blind eye to the fact that police agencies themselves have condemned the use of deadly force in certain situations. </a:t>
            </a:r>
          </a:p>
          <a:p>
            <a:pPr>
              <a:lnSpc>
                <a:spcPct val="100000"/>
              </a:lnSpc>
              <a:buSzPct val="95000"/>
              <a:defRPr/>
            </a:pPr>
            <a:r>
              <a:rPr lang="en-US" sz="2800" dirty="0"/>
              <a:t>Nor is it understandable or reasonable for the law to continue to reward a police officer who ignores policy with the cloak of qualified immunity.</a:t>
            </a:r>
            <a:endParaRPr lang="en-US" altLang="en-US" sz="2800" i="1" dirty="0">
              <a:latin typeface="+mj-lt"/>
              <a:ea typeface="Tahoma" panose="020B0604030504040204" pitchFamily="34" charset="0"/>
              <a:cs typeface="Tahoma" panose="020B0604030504040204" pitchFamily="34"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A33E28-4D21-47F9-BA64-B468DF7F86F3}" type="slidenum">
              <a:rPr kumimoji="0" lang="en-US" sz="1080" b="0" i="0" u="none" strike="noStrike" kern="1200" cap="none" spc="0" normalizeH="0" baseline="0" noProof="0" smtClean="0">
                <a:ln>
                  <a:noFill/>
                </a:ln>
                <a:solidFill>
                  <a:prstClr val="black">
                    <a:tint val="75000"/>
                  </a:prstClr>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080" b="0" i="0" u="none" strike="noStrike" kern="1200" cap="none" spc="0" normalizeH="0" baseline="0" noProof="0" dirty="0">
              <a:ln>
                <a:noFill/>
              </a:ln>
              <a:solidFill>
                <a:prstClr val="black">
                  <a:tint val="75000"/>
                </a:prstClr>
              </a:solidFill>
              <a:effectLst/>
              <a:uLnTx/>
              <a:uFillTx/>
              <a:latin typeface="Tahoma"/>
              <a:ea typeface="+mn-ea"/>
              <a:cs typeface="+mn-cs"/>
            </a:endParaRPr>
          </a:p>
        </p:txBody>
      </p:sp>
    </p:spTree>
    <p:extLst>
      <p:ext uri="{BB962C8B-B14F-4D97-AF65-F5344CB8AC3E}">
        <p14:creationId xmlns:p14="http://schemas.microsoft.com/office/powerpoint/2010/main" val="3245711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Post-</a:t>
            </a:r>
            <a:r>
              <a:rPr lang="en-US" sz="3200" i="1" dirty="0"/>
              <a:t>Kingsley </a:t>
            </a:r>
            <a:r>
              <a:rPr lang="en-US" sz="3200" dirty="0"/>
              <a:t>Cases Addressing QI</a:t>
            </a:r>
          </a:p>
        </p:txBody>
      </p:sp>
      <p:sp>
        <p:nvSpPr>
          <p:cNvPr id="3" name="Content Placeholder 2"/>
          <p:cNvSpPr>
            <a:spLocks noGrp="1"/>
          </p:cNvSpPr>
          <p:nvPr>
            <p:ph idx="1"/>
          </p:nvPr>
        </p:nvSpPr>
        <p:spPr>
          <a:xfrm>
            <a:off x="298174" y="1295400"/>
            <a:ext cx="11728174" cy="5060951"/>
          </a:xfrm>
        </p:spPr>
        <p:txBody>
          <a:bodyPr>
            <a:normAutofit/>
          </a:bodyPr>
          <a:lstStyle/>
          <a:p>
            <a:r>
              <a:rPr lang="en-US" sz="2400" i="1" dirty="0">
                <a:solidFill>
                  <a:srgbClr val="FF0000"/>
                </a:solidFill>
              </a:rPr>
              <a:t>Sandoval v. County of San Diego </a:t>
            </a:r>
            <a:r>
              <a:rPr lang="en-US" sz="2400" dirty="0"/>
              <a:t>(9th Cir. 2021) (detainee’s medical needs claim)</a:t>
            </a:r>
          </a:p>
          <a:p>
            <a:r>
              <a:rPr lang="en-US" dirty="0"/>
              <a:t>The </a:t>
            </a:r>
            <a:r>
              <a:rPr lang="en-US" dirty="0">
                <a:solidFill>
                  <a:srgbClr val="FF0000"/>
                </a:solidFill>
              </a:rPr>
              <a:t>focus is on the standards governing the defendant’s conduct.</a:t>
            </a:r>
            <a:endParaRPr lang="en-US" dirty="0"/>
          </a:p>
          <a:p>
            <a:r>
              <a:rPr lang="en-US" dirty="0"/>
              <a:t>Consistent with this purpose, the </a:t>
            </a:r>
            <a:r>
              <a:rPr lang="en-US" dirty="0">
                <a:solidFill>
                  <a:srgbClr val="FF0000"/>
                </a:solidFill>
              </a:rPr>
              <a:t>qualified immunity analysis remains objective </a:t>
            </a:r>
            <a:r>
              <a:rPr lang="en-US" dirty="0"/>
              <a:t>even when the constitutional claim at issue involves subjective elements. </a:t>
            </a:r>
          </a:p>
          <a:p>
            <a:r>
              <a:rPr lang="en-US" dirty="0"/>
              <a:t>When the governing law has changed since the time of the incident, we apply the current law to determine if a constitutional violation took place under the first prong of qualified immunity analysis</a:t>
            </a:r>
          </a:p>
          <a:p>
            <a:r>
              <a:rPr lang="en-US" dirty="0"/>
              <a:t>The second prong remains what it has always been: an objective examination of whether established case law would make clear to every reasonable official that the defendant’s </a:t>
            </a:r>
            <a:r>
              <a:rPr lang="en-US" dirty="0">
                <a:solidFill>
                  <a:srgbClr val="FF0000"/>
                </a:solidFill>
              </a:rPr>
              <a:t>conduct</a:t>
            </a:r>
            <a:r>
              <a:rPr lang="en-US" dirty="0"/>
              <a:t> was unlawful in the situation he confronted.</a:t>
            </a:r>
            <a:endParaRPr lang="en-US" sz="2400" dirty="0"/>
          </a:p>
          <a:p>
            <a:endParaRPr lang="en-US" dirty="0">
              <a:solidFill>
                <a:srgbClr val="FF0000"/>
              </a:solidFill>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5725E-4E16-4099-AC8D-D40989800C49}" type="slidenum">
              <a:rPr kumimoji="0" lang="en-US" sz="1080" b="0" i="0" u="none" strike="noStrike" kern="1200" cap="none" spc="0" normalizeH="0" baseline="0" noProof="0" smtClean="0">
                <a:ln>
                  <a:noFill/>
                </a:ln>
                <a:solidFill>
                  <a:prstClr val="black">
                    <a:tint val="75000"/>
                  </a:prstClr>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080" b="0" i="0" u="none" strike="noStrike" kern="1200" cap="none" spc="0" normalizeH="0" baseline="0" noProof="0" dirty="0">
              <a:ln>
                <a:noFill/>
              </a:ln>
              <a:solidFill>
                <a:prstClr val="black">
                  <a:tint val="75000"/>
                </a:prstClr>
              </a:solidFill>
              <a:effectLst/>
              <a:uLnTx/>
              <a:uFillTx/>
              <a:latin typeface="Tahoma"/>
              <a:ea typeface="+mn-ea"/>
              <a:cs typeface="+mn-cs"/>
            </a:endParaRPr>
          </a:p>
        </p:txBody>
      </p:sp>
    </p:spTree>
    <p:extLst>
      <p:ext uri="{BB962C8B-B14F-4D97-AF65-F5344CB8AC3E}">
        <p14:creationId xmlns:p14="http://schemas.microsoft.com/office/powerpoint/2010/main" val="762899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Post-</a:t>
            </a:r>
            <a:r>
              <a:rPr lang="en-US" sz="3200" i="1" dirty="0"/>
              <a:t>Kingsley </a:t>
            </a:r>
            <a:r>
              <a:rPr lang="en-US" sz="3200" dirty="0"/>
              <a:t>Cases Addressing QI</a:t>
            </a:r>
          </a:p>
        </p:txBody>
      </p:sp>
      <p:sp>
        <p:nvSpPr>
          <p:cNvPr id="3" name="Content Placeholder 2"/>
          <p:cNvSpPr>
            <a:spLocks noGrp="1"/>
          </p:cNvSpPr>
          <p:nvPr>
            <p:ph idx="1"/>
          </p:nvPr>
        </p:nvSpPr>
        <p:spPr>
          <a:xfrm>
            <a:off x="298174" y="1295400"/>
            <a:ext cx="11728174" cy="5060951"/>
          </a:xfrm>
        </p:spPr>
        <p:txBody>
          <a:bodyPr>
            <a:normAutofit/>
          </a:bodyPr>
          <a:lstStyle/>
          <a:p>
            <a:r>
              <a:rPr lang="en-US" dirty="0"/>
              <a:t>Majority notes that several other circuits have concluded that because the clearly established law prong focuses objectively on whether it would be clear that the defendant’s conduct violated the Constitution, lack of notice regarding the mental state required to establish liability has no bearing on the analysis.</a:t>
            </a:r>
          </a:p>
          <a:p>
            <a:r>
              <a:rPr lang="en-US" i="1" dirty="0"/>
              <a:t>Miranda-Rivera v. Toledo-Davila</a:t>
            </a:r>
            <a:r>
              <a:rPr lang="en-US" dirty="0"/>
              <a:t> (1st Cir. 2016) </a:t>
            </a:r>
          </a:p>
          <a:p>
            <a:r>
              <a:rPr lang="en-US" i="1" dirty="0"/>
              <a:t>Kingsley v. Hendrickson</a:t>
            </a:r>
            <a:r>
              <a:rPr lang="en-US" dirty="0"/>
              <a:t> (7th Cir. 2015) (on remand from the Supreme Court)</a:t>
            </a:r>
          </a:p>
          <a:p>
            <a:r>
              <a:rPr lang="en-US" i="1" dirty="0"/>
              <a:t>Hopper v. Plummer</a:t>
            </a:r>
            <a:r>
              <a:rPr lang="en-US" dirty="0"/>
              <a:t> (6th Cir. 2018) </a:t>
            </a:r>
          </a:p>
          <a:p>
            <a:pPr>
              <a:buFont typeface="Wingdings" panose="05000000000000000000" pitchFamily="2" charset="2"/>
              <a:buChar char="v"/>
            </a:pPr>
            <a:r>
              <a:rPr lang="en-US" dirty="0"/>
              <a:t>But, as dissent in </a:t>
            </a:r>
            <a:r>
              <a:rPr lang="en-US" i="1" dirty="0"/>
              <a:t>Sandoval</a:t>
            </a:r>
            <a:r>
              <a:rPr lang="en-US" dirty="0"/>
              <a:t> notes, references to these 3 cases involved </a:t>
            </a:r>
            <a:r>
              <a:rPr lang="en-US" dirty="0">
                <a:solidFill>
                  <a:srgbClr val="FF0000"/>
                </a:solidFill>
              </a:rPr>
              <a:t>excessive force </a:t>
            </a:r>
            <a:r>
              <a:rPr lang="en-US" dirty="0"/>
              <a:t>claims not claims of deliberate indifference to serious medical needs.</a:t>
            </a:r>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5725E-4E16-4099-AC8D-D40989800C49}" type="slidenum">
              <a:rPr kumimoji="0" lang="en-US" sz="1080" b="0" i="0" u="none" strike="noStrike" kern="1200" cap="none" spc="0" normalizeH="0" baseline="0" noProof="0" smtClean="0">
                <a:ln>
                  <a:noFill/>
                </a:ln>
                <a:solidFill>
                  <a:prstClr val="black">
                    <a:tint val="75000"/>
                  </a:prstClr>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080" b="0" i="0" u="none" strike="noStrike" kern="1200" cap="none" spc="0" normalizeH="0" baseline="0" noProof="0" dirty="0">
              <a:ln>
                <a:noFill/>
              </a:ln>
              <a:solidFill>
                <a:prstClr val="black">
                  <a:tint val="75000"/>
                </a:prstClr>
              </a:solidFill>
              <a:effectLst/>
              <a:uLnTx/>
              <a:uFillTx/>
              <a:latin typeface="Tahoma"/>
              <a:ea typeface="+mn-ea"/>
              <a:cs typeface="+mn-cs"/>
            </a:endParaRPr>
          </a:p>
        </p:txBody>
      </p:sp>
    </p:spTree>
    <p:extLst>
      <p:ext uri="{BB962C8B-B14F-4D97-AF65-F5344CB8AC3E}">
        <p14:creationId xmlns:p14="http://schemas.microsoft.com/office/powerpoint/2010/main" val="3958068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6655" y="420544"/>
            <a:ext cx="9257145" cy="512330"/>
          </a:xfrm>
        </p:spPr>
        <p:txBody>
          <a:bodyPr>
            <a:normAutofit/>
          </a:bodyPr>
          <a:lstStyle/>
          <a:p>
            <a:r>
              <a:rPr lang="en-US" alt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Qualified Immunity: Basic Principles</a:t>
            </a:r>
            <a:endParaRPr lang="en-US" sz="2800" dirty="0">
              <a:solidFill>
                <a:schemeClr val="tx2"/>
              </a:solidFill>
            </a:endParaRPr>
          </a:p>
        </p:txBody>
      </p:sp>
      <p:sp>
        <p:nvSpPr>
          <p:cNvPr id="3" name="Text Placeholder 2"/>
          <p:cNvSpPr>
            <a:spLocks noGrp="1"/>
          </p:cNvSpPr>
          <p:nvPr>
            <p:ph type="body" idx="1"/>
          </p:nvPr>
        </p:nvSpPr>
        <p:spPr>
          <a:xfrm>
            <a:off x="397164" y="1357745"/>
            <a:ext cx="11388436" cy="4819218"/>
          </a:xfrm>
        </p:spPr>
        <p:txBody>
          <a:bodyPr>
            <a:normAutofit fontScale="92500" lnSpcReduction="20000"/>
          </a:bodyPr>
          <a:lstStyle/>
          <a:p>
            <a:pPr marL="154305" lvl="0" indent="-154305" defTabSz="617220">
              <a:lnSpc>
                <a:spcPct val="120000"/>
              </a:lnSpc>
              <a:spcBef>
                <a:spcPts val="675"/>
              </a:spcBef>
              <a:buClr>
                <a:srgbClr val="FF0000"/>
              </a:buClr>
              <a:defRPr/>
            </a:pPr>
            <a:r>
              <a:rPr lang="en-US" dirty="0">
                <a:solidFill>
                  <a:prstClr val="black"/>
                </a:solidFill>
                <a:latin typeface="Tahoma" panose="020B0604030504040204" pitchFamily="34" charset="0"/>
                <a:ea typeface="Tahoma" panose="020B0604030504040204" pitchFamily="34" charset="0"/>
                <a:cs typeface="Tahoma" panose="020B0604030504040204" pitchFamily="34" charset="0"/>
              </a:rPr>
              <a:t>Defense only for individuals sued in individual capacity</a:t>
            </a:r>
          </a:p>
          <a:p>
            <a:pPr marL="154305" lvl="0" indent="-154305" defTabSz="617220">
              <a:lnSpc>
                <a:spcPct val="120000"/>
              </a:lnSpc>
              <a:spcBef>
                <a:spcPts val="675"/>
              </a:spcBef>
              <a:buClr>
                <a:srgbClr val="FF0000"/>
              </a:buClr>
              <a:defRPr/>
            </a:pPr>
            <a:r>
              <a:rPr lang="en-US" dirty="0">
                <a:solidFill>
                  <a:prstClr val="black"/>
                </a:solidFill>
                <a:latin typeface="Tahoma" panose="020B0604030504040204" pitchFamily="34" charset="0"/>
                <a:ea typeface="Tahoma" panose="020B0604030504040204" pitchFamily="34" charset="0"/>
                <a:cs typeface="Tahoma" panose="020B0604030504040204" pitchFamily="34" charset="0"/>
              </a:rPr>
              <a:t>Defense only to damages actions</a:t>
            </a:r>
          </a:p>
          <a:p>
            <a:pPr marL="154305" lvl="0" indent="-154305" defTabSz="617220">
              <a:lnSpc>
                <a:spcPct val="120000"/>
              </a:lnSpc>
              <a:spcBef>
                <a:spcPts val="675"/>
              </a:spcBef>
              <a:buClr>
                <a:srgbClr val="FF0000"/>
              </a:buClr>
              <a:defRPr/>
            </a:pPr>
            <a:r>
              <a:rPr lang="en-US" dirty="0">
                <a:solidFill>
                  <a:prstClr val="black"/>
                </a:solidFill>
                <a:latin typeface="Tahoma" panose="020B0604030504040204" pitchFamily="34" charset="0"/>
                <a:ea typeface="Tahoma" panose="020B0604030504040204" pitchFamily="34" charset="0"/>
                <a:cs typeface="Tahoma" panose="020B0604030504040204" pitchFamily="34" charset="0"/>
              </a:rPr>
              <a:t>Immunity not just from liability, but from suit and burdensome discovery; thus, availability of interlocutory appeals at both 12(b)(6) and summary judgment </a:t>
            </a:r>
          </a:p>
          <a:p>
            <a:pPr marL="154305" lvl="0" indent="-154305" defTabSz="617220">
              <a:lnSpc>
                <a:spcPct val="120000"/>
              </a:lnSpc>
              <a:spcBef>
                <a:spcPts val="675"/>
              </a:spcBef>
              <a:buClr>
                <a:srgbClr val="FF0000"/>
              </a:buClr>
              <a:defRPr/>
            </a:pPr>
            <a:r>
              <a:rPr lang="en-US" dirty="0">
                <a:solidFill>
                  <a:prstClr val="black"/>
                </a:solidFill>
                <a:latin typeface="Tahoma" panose="020B0604030504040204" pitchFamily="34" charset="0"/>
                <a:ea typeface="Tahoma" panose="020B0604030504040204" pitchFamily="34" charset="0"/>
                <a:cs typeface="Tahoma" panose="020B0604030504040204" pitchFamily="34" charset="0"/>
              </a:rPr>
              <a:t>The QI analysis has two steps: </a:t>
            </a:r>
          </a:p>
          <a:p>
            <a:pPr marL="1200150" lvl="1" indent="-742950" defTabSz="617220">
              <a:lnSpc>
                <a:spcPct val="120000"/>
              </a:lnSpc>
              <a:spcBef>
                <a:spcPts val="338"/>
              </a:spcBef>
              <a:buClr>
                <a:srgbClr val="44546A"/>
              </a:buClr>
              <a:buFont typeface="+mj-lt"/>
              <a:buAutoNum type="arabicPeriod"/>
              <a:defRPr/>
            </a:pPr>
            <a:r>
              <a:rPr lang="en-US" sz="2800" dirty="0">
                <a:solidFill>
                  <a:prstClr val="black"/>
                </a:solidFill>
                <a:latin typeface="Tahoma" panose="020B0604030504040204" pitchFamily="34" charset="0"/>
                <a:ea typeface="Tahoma" panose="020B0604030504040204" pitchFamily="34" charset="0"/>
                <a:cs typeface="Tahoma" panose="020B0604030504040204" pitchFamily="34" charset="0"/>
              </a:rPr>
              <a:t>Has P asserted the </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violation a federal constitutional (or statutory) right </a:t>
            </a:r>
            <a:r>
              <a:rPr lang="en-US" sz="2800" dirty="0">
                <a:latin typeface="Tahoma" panose="020B0604030504040204" pitchFamily="34" charset="0"/>
                <a:ea typeface="Tahoma" panose="020B0604030504040204" pitchFamily="34" charset="0"/>
                <a:cs typeface="Tahoma" panose="020B0604030504040204" pitchFamily="34" charset="0"/>
              </a:rPr>
              <a:t>under current law?</a:t>
            </a:r>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1200150" lvl="1" indent="-742950" defTabSz="617220">
              <a:lnSpc>
                <a:spcPct val="120000"/>
              </a:lnSpc>
              <a:spcBef>
                <a:spcPts val="338"/>
              </a:spcBef>
              <a:buClr>
                <a:srgbClr val="44546A"/>
              </a:buClr>
              <a:buFont typeface="+mj-lt"/>
              <a:buAutoNum type="arabicPeriod"/>
              <a:defRPr/>
            </a:pPr>
            <a:r>
              <a:rPr lang="en-US" sz="2800" dirty="0">
                <a:latin typeface="Tahoma" panose="020B0604030504040204" pitchFamily="34" charset="0"/>
                <a:ea typeface="Tahoma" panose="020B0604030504040204" pitchFamily="34" charset="0"/>
                <a:cs typeface="Tahoma" panose="020B0604030504040204" pitchFamily="34" charset="0"/>
              </a:rPr>
              <a:t>If so, was that right </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clearly established </a:t>
            </a:r>
            <a:r>
              <a:rPr lang="en-US" sz="2800" dirty="0">
                <a:solidFill>
                  <a:prstClr val="black"/>
                </a:solidFill>
                <a:latin typeface="Tahoma" panose="020B0604030504040204" pitchFamily="34" charset="0"/>
                <a:ea typeface="Tahoma" panose="020B0604030504040204" pitchFamily="34" charset="0"/>
                <a:cs typeface="Tahoma" panose="020B0604030504040204" pitchFamily="34" charset="0"/>
              </a:rPr>
              <a:t>at the time of the challenged conduct?</a:t>
            </a:r>
          </a:p>
          <a:p>
            <a:pPr defTabSz="617220">
              <a:lnSpc>
                <a:spcPct val="120000"/>
              </a:lnSpc>
              <a:spcBef>
                <a:spcPts val="338"/>
              </a:spcBef>
              <a:buClr>
                <a:srgbClr val="FF0000"/>
              </a:buClr>
              <a:defRPr/>
            </a:pPr>
            <a:r>
              <a:rPr lang="en-US" dirty="0">
                <a:solidFill>
                  <a:prstClr val="black"/>
                </a:solidFill>
                <a:latin typeface="Tahoma" panose="020B0604030504040204" pitchFamily="34" charset="0"/>
                <a:ea typeface="Tahoma" panose="020B0604030504040204" pitchFamily="34" charset="0"/>
                <a:cs typeface="Tahoma" panose="020B0604030504040204" pitchFamily="34" charset="0"/>
              </a:rPr>
              <a:t>Modern QI doctrine is the product of the S. Ct. decision in </a:t>
            </a:r>
            <a:r>
              <a:rPr lang="en-US" i="1" dirty="0">
                <a:solidFill>
                  <a:srgbClr val="FF0000"/>
                </a:solidFill>
                <a:latin typeface="Tahoma" panose="020B0604030504040204" pitchFamily="34" charset="0"/>
                <a:ea typeface="Tahoma" panose="020B0604030504040204" pitchFamily="34" charset="0"/>
                <a:cs typeface="Tahoma" panose="020B0604030504040204" pitchFamily="34" charset="0"/>
              </a:rPr>
              <a:t>Harlow v. Fitzgerald </a:t>
            </a:r>
            <a:r>
              <a:rPr lang="en-US" dirty="0">
                <a:solidFill>
                  <a:prstClr val="black"/>
                </a:solidFill>
                <a:latin typeface="Tahoma" panose="020B0604030504040204" pitchFamily="34" charset="0"/>
                <a:ea typeface="Tahoma" panose="020B0604030504040204" pitchFamily="34" charset="0"/>
                <a:cs typeface="Tahoma" panose="020B0604030504040204" pitchFamily="34" charset="0"/>
              </a:rPr>
              <a:t>(1982).</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A33E28-4D21-47F9-BA64-B468DF7F86F3}" type="slidenum">
              <a:rPr kumimoji="0" lang="en-US" sz="1080" b="0" i="0" u="none" strike="noStrike" kern="1200" cap="none" spc="0" normalizeH="0" baseline="0" noProof="0" smtClean="0">
                <a:ln>
                  <a:noFill/>
                </a:ln>
                <a:solidFill>
                  <a:prstClr val="black">
                    <a:tint val="75000"/>
                  </a:prstClr>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80" b="0" i="0" u="none" strike="noStrike" kern="1200" cap="none" spc="0" normalizeH="0" baseline="0" noProof="0" dirty="0">
              <a:ln>
                <a:noFill/>
              </a:ln>
              <a:solidFill>
                <a:prstClr val="black">
                  <a:tint val="75000"/>
                </a:prstClr>
              </a:solidFill>
              <a:effectLst/>
              <a:uLnTx/>
              <a:uFillTx/>
              <a:latin typeface="Tahoma"/>
              <a:ea typeface="+mn-ea"/>
              <a:cs typeface="+mn-cs"/>
            </a:endParaRPr>
          </a:p>
        </p:txBody>
      </p:sp>
    </p:spTree>
    <p:extLst>
      <p:ext uri="{BB962C8B-B14F-4D97-AF65-F5344CB8AC3E}">
        <p14:creationId xmlns:p14="http://schemas.microsoft.com/office/powerpoint/2010/main" val="4250618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Post-</a:t>
            </a:r>
            <a:r>
              <a:rPr lang="en-US" sz="3200" i="1" dirty="0"/>
              <a:t>Kingsley </a:t>
            </a:r>
            <a:r>
              <a:rPr lang="en-US" sz="3200" dirty="0"/>
              <a:t>Cases Addressing QI</a:t>
            </a:r>
          </a:p>
        </p:txBody>
      </p:sp>
      <p:sp>
        <p:nvSpPr>
          <p:cNvPr id="3" name="Content Placeholder 2"/>
          <p:cNvSpPr>
            <a:spLocks noGrp="1"/>
          </p:cNvSpPr>
          <p:nvPr>
            <p:ph idx="1"/>
          </p:nvPr>
        </p:nvSpPr>
        <p:spPr>
          <a:xfrm>
            <a:off x="298174" y="1295400"/>
            <a:ext cx="11728174" cy="5060951"/>
          </a:xfrm>
        </p:spPr>
        <p:txBody>
          <a:bodyPr>
            <a:normAutofit/>
          </a:bodyPr>
          <a:lstStyle/>
          <a:p>
            <a:r>
              <a:rPr lang="en-US" sz="2000" dirty="0">
                <a:latin typeface="+mj-lt"/>
              </a:rPr>
              <a:t>But see </a:t>
            </a:r>
            <a:r>
              <a:rPr lang="en-US" sz="2000" i="1" dirty="0">
                <a:solidFill>
                  <a:srgbClr val="FF0000"/>
                </a:solidFill>
                <a:latin typeface="+mj-lt"/>
              </a:rPr>
              <a:t>Sandoval</a:t>
            </a:r>
            <a:r>
              <a:rPr lang="en-US" sz="2000" i="1" dirty="0">
                <a:latin typeface="+mj-lt"/>
              </a:rPr>
              <a:t> </a:t>
            </a:r>
            <a:r>
              <a:rPr lang="en-US" sz="2000" dirty="0">
                <a:latin typeface="+mj-lt"/>
              </a:rPr>
              <a:t>(Collins, J., dissenting in part)</a:t>
            </a:r>
          </a:p>
          <a:p>
            <a:r>
              <a:rPr lang="en-US" sz="2000" dirty="0">
                <a:latin typeface="+mj-lt"/>
              </a:rPr>
              <a:t>The majority errs—and expressly creates a circuit split—in reaching the oxymoronic conclusion that a county employee who did not even violate the law at the time he or she acted can nonetheless be said to have violated </a:t>
            </a:r>
            <a:r>
              <a:rPr lang="en-US" sz="2000" i="1" dirty="0">
                <a:latin typeface="+mj-lt"/>
              </a:rPr>
              <a:t>clearly established</a:t>
            </a:r>
            <a:r>
              <a:rPr lang="en-US" sz="2000" dirty="0">
                <a:latin typeface="+mj-lt"/>
              </a:rPr>
              <a:t> law at that time. </a:t>
            </a:r>
          </a:p>
          <a:p>
            <a:r>
              <a:rPr lang="en-US" sz="2000" dirty="0">
                <a:latin typeface="+mj-lt"/>
              </a:rPr>
              <a:t>Because then-existing law required subjective awareness of a serious medical need, it follows that a nurse who, at the time, did not </a:t>
            </a:r>
            <a:r>
              <a:rPr lang="en-US" sz="2000" i="1" dirty="0">
                <a:latin typeface="+mj-lt"/>
              </a:rPr>
              <a:t>subjectively</a:t>
            </a:r>
            <a:r>
              <a:rPr lang="en-US" sz="2000" dirty="0">
                <a:latin typeface="+mj-lt"/>
              </a:rPr>
              <a:t> apprehend Sandoval’s serious medical needs is entitled to qualified immunity. </a:t>
            </a:r>
          </a:p>
          <a:p>
            <a:r>
              <a:rPr lang="en-US" sz="2000" dirty="0">
                <a:latin typeface="+mj-lt"/>
              </a:rPr>
              <a:t>Put simply, a nurse who did not violate then-existing law cannot possibly be said to have violated clearly established law, and such a nurse is therefore entitled to qualified immunity.</a:t>
            </a:r>
          </a:p>
          <a:p>
            <a:r>
              <a:rPr lang="en-US" sz="2000" dirty="0">
                <a:solidFill>
                  <a:srgbClr val="3D3D3D"/>
                </a:solidFill>
                <a:latin typeface="+mj-lt"/>
              </a:rPr>
              <a:t>The majority's position is directly contrary to that of the </a:t>
            </a:r>
            <a:r>
              <a:rPr lang="en-US" sz="2000" dirty="0">
                <a:solidFill>
                  <a:srgbClr val="FF0000"/>
                </a:solidFill>
                <a:latin typeface="+mj-lt"/>
              </a:rPr>
              <a:t>Third, Eighth, and Tenth </a:t>
            </a:r>
            <a:r>
              <a:rPr lang="en-US" sz="2000" dirty="0">
                <a:solidFill>
                  <a:srgbClr val="3D3D3D"/>
                </a:solidFill>
                <a:latin typeface="+mj-lt"/>
              </a:rPr>
              <a:t>Circuits.  (</a:t>
            </a:r>
            <a:r>
              <a:rPr lang="en-US" sz="2000" i="1" dirty="0" err="1">
                <a:solidFill>
                  <a:srgbClr val="FF0000"/>
                </a:solidFill>
                <a:latin typeface="+mj-lt"/>
              </a:rPr>
              <a:t>Kedra</a:t>
            </a:r>
            <a:r>
              <a:rPr lang="en-US" sz="2000" i="1" dirty="0">
                <a:solidFill>
                  <a:srgbClr val="FF0000"/>
                </a:solidFill>
                <a:latin typeface="+mj-lt"/>
              </a:rPr>
              <a:t> v. </a:t>
            </a:r>
            <a:r>
              <a:rPr lang="en-US" sz="2000" i="1" dirty="0" err="1">
                <a:solidFill>
                  <a:srgbClr val="FF0000"/>
                </a:solidFill>
                <a:latin typeface="+mj-lt"/>
              </a:rPr>
              <a:t>Schroeter</a:t>
            </a:r>
            <a:r>
              <a:rPr lang="en-US" sz="2000" i="1" dirty="0">
                <a:solidFill>
                  <a:srgbClr val="FF0000"/>
                </a:solidFill>
                <a:latin typeface="+mj-lt"/>
              </a:rPr>
              <a:t> </a:t>
            </a:r>
            <a:r>
              <a:rPr lang="en-US" sz="2000" dirty="0">
                <a:latin typeface="+mj-lt"/>
              </a:rPr>
              <a:t>(3d Cir. 2017); </a:t>
            </a:r>
            <a:r>
              <a:rPr lang="en-US" sz="2000" i="1" dirty="0">
                <a:solidFill>
                  <a:srgbClr val="FF0000"/>
                </a:solidFill>
                <a:latin typeface="+mj-lt"/>
              </a:rPr>
              <a:t>Hall v. Ramsey County </a:t>
            </a:r>
            <a:r>
              <a:rPr lang="en-US" sz="2000" dirty="0">
                <a:latin typeface="+mj-lt"/>
              </a:rPr>
              <a:t>(8th Cir. 2015); </a:t>
            </a:r>
            <a:r>
              <a:rPr lang="en-US" sz="2000" i="1" dirty="0">
                <a:solidFill>
                  <a:srgbClr val="FF0000"/>
                </a:solidFill>
                <a:latin typeface="+mj-lt"/>
              </a:rPr>
              <a:t>Quintana v. </a:t>
            </a:r>
            <a:r>
              <a:rPr lang="en-US" sz="2000" i="1" dirty="0" err="1">
                <a:solidFill>
                  <a:srgbClr val="FF0000"/>
                </a:solidFill>
                <a:latin typeface="+mj-lt"/>
              </a:rPr>
              <a:t>Sante</a:t>
            </a:r>
            <a:r>
              <a:rPr lang="en-US" sz="2000" i="1" dirty="0">
                <a:solidFill>
                  <a:srgbClr val="FF0000"/>
                </a:solidFill>
                <a:latin typeface="+mj-lt"/>
              </a:rPr>
              <a:t> Fe County Bd. of </a:t>
            </a:r>
            <a:r>
              <a:rPr lang="en-US" sz="2000" i="1" dirty="0" err="1">
                <a:solidFill>
                  <a:srgbClr val="FF0000"/>
                </a:solidFill>
                <a:latin typeface="+mj-lt"/>
              </a:rPr>
              <a:t>Commr’s</a:t>
            </a:r>
            <a:r>
              <a:rPr lang="en-US" sz="2000" dirty="0">
                <a:solidFill>
                  <a:srgbClr val="FF0000"/>
                </a:solidFill>
                <a:latin typeface="+mj-lt"/>
              </a:rPr>
              <a:t> </a:t>
            </a:r>
            <a:r>
              <a:rPr lang="en-US" sz="2000" dirty="0">
                <a:latin typeface="+mj-lt"/>
              </a:rPr>
              <a:t>(10th Cir. 2020)</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5725E-4E16-4099-AC8D-D40989800C49}" type="slidenum">
              <a:rPr kumimoji="0" lang="en-US" sz="1080" b="0" i="0" u="none" strike="noStrike" kern="1200" cap="none" spc="0" normalizeH="0" baseline="0" noProof="0" smtClean="0">
                <a:ln>
                  <a:noFill/>
                </a:ln>
                <a:solidFill>
                  <a:prstClr val="black">
                    <a:tint val="75000"/>
                  </a:prstClr>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080" b="0" i="0" u="none" strike="noStrike" kern="1200" cap="none" spc="0" normalizeH="0" baseline="0" noProof="0" dirty="0">
              <a:ln>
                <a:noFill/>
              </a:ln>
              <a:solidFill>
                <a:prstClr val="black">
                  <a:tint val="75000"/>
                </a:prstClr>
              </a:solidFill>
              <a:effectLst/>
              <a:uLnTx/>
              <a:uFillTx/>
              <a:latin typeface="Tahoma"/>
              <a:ea typeface="+mn-ea"/>
              <a:cs typeface="+mn-cs"/>
            </a:endParaRPr>
          </a:p>
        </p:txBody>
      </p:sp>
    </p:spTree>
    <p:extLst>
      <p:ext uri="{BB962C8B-B14F-4D97-AF65-F5344CB8AC3E}">
        <p14:creationId xmlns:p14="http://schemas.microsoft.com/office/powerpoint/2010/main" val="3362225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Post-</a:t>
            </a:r>
            <a:r>
              <a:rPr lang="en-US" sz="3200" i="1" dirty="0"/>
              <a:t>Kingsley </a:t>
            </a:r>
            <a:r>
              <a:rPr lang="en-US" sz="3200" dirty="0"/>
              <a:t>Cases Addressing QI</a:t>
            </a:r>
          </a:p>
        </p:txBody>
      </p:sp>
      <p:sp>
        <p:nvSpPr>
          <p:cNvPr id="3" name="Content Placeholder 2"/>
          <p:cNvSpPr>
            <a:spLocks noGrp="1"/>
          </p:cNvSpPr>
          <p:nvPr>
            <p:ph idx="1"/>
          </p:nvPr>
        </p:nvSpPr>
        <p:spPr>
          <a:xfrm>
            <a:off x="298174" y="1295400"/>
            <a:ext cx="11728174" cy="5060951"/>
          </a:xfrm>
        </p:spPr>
        <p:txBody>
          <a:bodyPr>
            <a:normAutofit/>
          </a:bodyPr>
          <a:lstStyle/>
          <a:p>
            <a:pPr marL="228600" lvl="0" indent="-228600" defTabSz="914400">
              <a:spcBef>
                <a:spcPts val="1000"/>
              </a:spcBef>
            </a:pPr>
            <a:r>
              <a:rPr lang="en-US" sz="2200" i="1" dirty="0">
                <a:solidFill>
                  <a:prstClr val="black"/>
                </a:solidFill>
                <a:latin typeface="Tahoma" panose="020B0604030504040204" pitchFamily="34" charset="0"/>
                <a:ea typeface="Tahoma" panose="020B0604030504040204" pitchFamily="34" charset="0"/>
                <a:cs typeface="Tahoma" panose="020B0604030504040204" pitchFamily="34" charset="0"/>
              </a:rPr>
              <a:t>See also </a:t>
            </a:r>
            <a:r>
              <a:rPr lang="en-US" sz="2200" i="1" dirty="0">
                <a:solidFill>
                  <a:srgbClr val="FF0000"/>
                </a:solidFill>
                <a:latin typeface="Tahoma" panose="020B0604030504040204" pitchFamily="34" charset="0"/>
                <a:ea typeface="Tahoma" panose="020B0604030504040204" pitchFamily="34" charset="0"/>
                <a:cs typeface="Tahoma" panose="020B0604030504040204" pitchFamily="34" charset="0"/>
              </a:rPr>
              <a:t>Monaco v. Sullivan </a:t>
            </a: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(2d Cir. 2018) (not reported)</a:t>
            </a:r>
          </a:p>
          <a:p>
            <a:pPr marL="685800" lvl="1" indent="-228600" defTabSz="914400">
              <a:spcBef>
                <a:spcPts val="500"/>
              </a:spcBef>
            </a:pPr>
            <a:r>
              <a:rPr lang="en-US" sz="2200" i="1" dirty="0">
                <a:solidFill>
                  <a:prstClr val="black"/>
                </a:solidFill>
                <a:latin typeface="Tahoma" panose="020B0604030504040204" pitchFamily="34" charset="0"/>
                <a:ea typeface="Tahoma" panose="020B0604030504040204" pitchFamily="34" charset="0"/>
                <a:cs typeface="Tahoma" panose="020B0604030504040204" pitchFamily="34" charset="0"/>
              </a:rPr>
              <a:t>Darnell</a:t>
            </a: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 was decided in 2017 and thus could not have clearly established that reckless medical treatment amounts to deliberate indifference at the time Packard treated Monaco.</a:t>
            </a:r>
          </a:p>
          <a:p>
            <a:pPr marL="685800" lvl="1" indent="-228600" defTabSz="914400">
              <a:spcBef>
                <a:spcPts val="500"/>
              </a:spcBef>
            </a:pP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Because Packard did not violate clearly established law when he treated Monaco in 1998, the district court did not err in granting summary judgment on this claim.</a:t>
            </a:r>
          </a:p>
          <a:p>
            <a:pPr lvl="0"/>
            <a:r>
              <a:rPr lang="en-US" sz="2200" i="1" dirty="0">
                <a:solidFill>
                  <a:prstClr val="black"/>
                </a:solidFill>
                <a:ea typeface="Tahoma" panose="020B0604030504040204" pitchFamily="34" charset="0"/>
                <a:cs typeface="Tahoma" panose="020B0604030504040204" pitchFamily="34" charset="0"/>
              </a:rPr>
              <a:t>See also  </a:t>
            </a:r>
            <a:r>
              <a:rPr lang="en-US" sz="2200" i="1" dirty="0" err="1">
                <a:solidFill>
                  <a:srgbClr val="FF0000"/>
                </a:solidFill>
                <a:ea typeface="Tahoma" panose="020B0604030504040204" pitchFamily="34" charset="0"/>
                <a:cs typeface="Tahoma" panose="020B0604030504040204" pitchFamily="34" charset="0"/>
              </a:rPr>
              <a:t>Trozzi</a:t>
            </a:r>
            <a:r>
              <a:rPr lang="en-US" sz="2200" i="1" dirty="0">
                <a:solidFill>
                  <a:srgbClr val="FF0000"/>
                </a:solidFill>
                <a:ea typeface="Tahoma" panose="020B0604030504040204" pitchFamily="34" charset="0"/>
                <a:cs typeface="Tahoma" panose="020B0604030504040204" pitchFamily="34" charset="0"/>
              </a:rPr>
              <a:t> v. Lake County</a:t>
            </a:r>
            <a:r>
              <a:rPr lang="en-US" sz="2200" dirty="0">
                <a:solidFill>
                  <a:prstClr val="black"/>
                </a:solidFill>
                <a:ea typeface="Tahoma" panose="020B0604030504040204" pitchFamily="34" charset="0"/>
                <a:cs typeface="Tahoma" panose="020B0604030504040204" pitchFamily="34" charset="0"/>
              </a:rPr>
              <a:t>, Ohio (6th Cir. 2022) </a:t>
            </a:r>
          </a:p>
          <a:p>
            <a:pPr marL="662935" lvl="1">
              <a:spcBef>
                <a:spcPts val="900"/>
              </a:spcBef>
            </a:pPr>
            <a:r>
              <a:rPr lang="en-US" sz="2200" dirty="0">
                <a:solidFill>
                  <a:prstClr val="black"/>
                </a:solidFill>
                <a:ea typeface="Tahoma" panose="020B0604030504040204" pitchFamily="34" charset="0"/>
                <a:cs typeface="Tahoma" panose="020B0604030504040204" pitchFamily="34" charset="0"/>
              </a:rPr>
              <a:t>Pre-</a:t>
            </a:r>
            <a:r>
              <a:rPr lang="en-US" sz="2200" i="1" dirty="0">
                <a:solidFill>
                  <a:prstClr val="black"/>
                </a:solidFill>
                <a:ea typeface="Tahoma" panose="020B0604030504040204" pitchFamily="34" charset="0"/>
                <a:cs typeface="Tahoma" panose="020B0604030504040204" pitchFamily="34" charset="0"/>
              </a:rPr>
              <a:t>Brawner</a:t>
            </a:r>
            <a:r>
              <a:rPr lang="en-US" sz="2200" dirty="0">
                <a:solidFill>
                  <a:prstClr val="black"/>
                </a:solidFill>
                <a:ea typeface="Tahoma" panose="020B0604030504040204" pitchFamily="34" charset="0"/>
                <a:cs typeface="Tahoma" panose="020B0604030504040204" pitchFamily="34" charset="0"/>
              </a:rPr>
              <a:t> case law—that is, cases that consider whether the government official was subjectively aware of the detainee’s serious medical issues—is the appropriate focus for determining what constitutional rights are clearly established. </a:t>
            </a:r>
          </a:p>
          <a:p>
            <a:pPr marL="662935" lvl="1">
              <a:spcBef>
                <a:spcPts val="900"/>
              </a:spcBef>
            </a:pPr>
            <a:r>
              <a:rPr lang="en-US" sz="2200" dirty="0">
                <a:solidFill>
                  <a:prstClr val="black"/>
                </a:solidFill>
                <a:ea typeface="Tahoma" panose="020B0604030504040204" pitchFamily="34" charset="0"/>
                <a:cs typeface="Tahoma" panose="020B0604030504040204" pitchFamily="34" charset="0"/>
              </a:rPr>
              <a:t>A change in the law (such as </a:t>
            </a:r>
            <a:r>
              <a:rPr lang="en-US" sz="2200" i="1" dirty="0">
                <a:solidFill>
                  <a:prstClr val="black"/>
                </a:solidFill>
                <a:ea typeface="Tahoma" panose="020B0604030504040204" pitchFamily="34" charset="0"/>
                <a:cs typeface="Tahoma" panose="020B0604030504040204" pitchFamily="34" charset="0"/>
              </a:rPr>
              <a:t>Brawner</a:t>
            </a:r>
            <a:r>
              <a:rPr lang="en-US" sz="2200" dirty="0">
                <a:solidFill>
                  <a:prstClr val="black"/>
                </a:solidFill>
                <a:ea typeface="Tahoma" panose="020B0604030504040204" pitchFamily="34" charset="0"/>
                <a:cs typeface="Tahoma" panose="020B0604030504040204" pitchFamily="34" charset="0"/>
              </a:rPr>
              <a:t>) that occurs after the official’s conduct is ‘of no use in the clearly established inquiry.’</a:t>
            </a:r>
          </a:p>
          <a:p>
            <a:pPr marL="0" indent="0">
              <a:buNone/>
            </a:pPr>
            <a:endParaRPr lang="en-US" sz="2000" dirty="0">
              <a:latin typeface="+mj-lt"/>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5725E-4E16-4099-AC8D-D40989800C49}" type="slidenum">
              <a:rPr kumimoji="0" lang="en-US" sz="1080" b="0" i="0" u="none" strike="noStrike" kern="1200" cap="none" spc="0" normalizeH="0" baseline="0" noProof="0" smtClean="0">
                <a:ln>
                  <a:noFill/>
                </a:ln>
                <a:solidFill>
                  <a:prstClr val="black">
                    <a:tint val="75000"/>
                  </a:prstClr>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080" b="0" i="0" u="none" strike="noStrike" kern="1200" cap="none" spc="0" normalizeH="0" baseline="0" noProof="0" dirty="0">
              <a:ln>
                <a:noFill/>
              </a:ln>
              <a:solidFill>
                <a:prstClr val="black">
                  <a:tint val="75000"/>
                </a:prstClr>
              </a:solidFill>
              <a:effectLst/>
              <a:uLnTx/>
              <a:uFillTx/>
              <a:latin typeface="Tahoma"/>
              <a:ea typeface="+mn-ea"/>
              <a:cs typeface="+mn-cs"/>
            </a:endParaRPr>
          </a:p>
        </p:txBody>
      </p:sp>
    </p:spTree>
    <p:extLst>
      <p:ext uri="{BB962C8B-B14F-4D97-AF65-F5344CB8AC3E}">
        <p14:creationId xmlns:p14="http://schemas.microsoft.com/office/powerpoint/2010/main" val="3738995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800" dirty="0">
                <a:solidFill>
                  <a:srgbClr val="17406D"/>
                </a:solidFill>
                <a:latin typeface="Tahoma" panose="020B0604030504040204" pitchFamily="34" charset="0"/>
                <a:ea typeface="Tahoma" panose="020B0604030504040204" pitchFamily="34" charset="0"/>
                <a:cs typeface="Tahoma" panose="020B0604030504040204" pitchFamily="34" charset="0"/>
              </a:rPr>
              <a:t>Are Private Actors Entitled to Assert Qualified Immunity?</a:t>
            </a:r>
            <a:endParaRPr lang="en-US" dirty="0"/>
          </a:p>
        </p:txBody>
      </p:sp>
      <p:sp>
        <p:nvSpPr>
          <p:cNvPr id="3" name="Content Placeholder 2"/>
          <p:cNvSpPr>
            <a:spLocks noGrp="1"/>
          </p:cNvSpPr>
          <p:nvPr>
            <p:ph idx="1"/>
          </p:nvPr>
        </p:nvSpPr>
        <p:spPr>
          <a:xfrm>
            <a:off x="387626" y="1268362"/>
            <a:ext cx="11310731" cy="5087990"/>
          </a:xfrm>
        </p:spPr>
        <p:txBody>
          <a:bodyPr>
            <a:normAutofit lnSpcReduction="10000"/>
          </a:bodyPr>
          <a:lstStyle/>
          <a:p>
            <a:pPr marL="154305" lvl="0" indent="-154305" defTabSz="617220">
              <a:spcBef>
                <a:spcPts val="675"/>
              </a:spcBef>
            </a:pPr>
            <a:r>
              <a:rPr lang="en-US" sz="2000" i="1" dirty="0">
                <a:solidFill>
                  <a:srgbClr val="FF0000"/>
                </a:solidFill>
              </a:rPr>
              <a:t>Richardson v. McKnight </a:t>
            </a:r>
            <a:r>
              <a:rPr lang="en-US" sz="2000" dirty="0">
                <a:solidFill>
                  <a:prstClr val="black"/>
                </a:solidFill>
              </a:rPr>
              <a:t>(1997) 	</a:t>
            </a:r>
          </a:p>
          <a:p>
            <a:pPr marL="462915" lvl="1" indent="-154305" defTabSz="617220">
              <a:spcBef>
                <a:spcPts val="338"/>
              </a:spcBef>
            </a:pPr>
            <a:r>
              <a:rPr lang="en-US" sz="2000" dirty="0">
                <a:solidFill>
                  <a:prstClr val="black"/>
                </a:solidFill>
              </a:rPr>
              <a:t>Employees of private prison management corporation not entitled to QI</a:t>
            </a:r>
          </a:p>
          <a:p>
            <a:pPr marL="154305" lvl="0" indent="-154305" defTabSz="617220">
              <a:spcBef>
                <a:spcPts val="675"/>
              </a:spcBef>
            </a:pPr>
            <a:r>
              <a:rPr lang="en-US" sz="2000" i="1" dirty="0" err="1">
                <a:solidFill>
                  <a:srgbClr val="FF0000"/>
                </a:solidFill>
              </a:rPr>
              <a:t>Filarsky</a:t>
            </a:r>
            <a:r>
              <a:rPr lang="en-US" sz="2000" i="1" dirty="0">
                <a:solidFill>
                  <a:srgbClr val="FF0000"/>
                </a:solidFill>
              </a:rPr>
              <a:t> v. Delia </a:t>
            </a:r>
            <a:r>
              <a:rPr lang="en-US" sz="2000" dirty="0">
                <a:solidFill>
                  <a:prstClr val="black"/>
                </a:solidFill>
              </a:rPr>
              <a:t>(2012)</a:t>
            </a:r>
          </a:p>
          <a:p>
            <a:pPr marL="462915" lvl="1" indent="-154305" defTabSz="617220">
              <a:spcBef>
                <a:spcPts val="338"/>
              </a:spcBef>
            </a:pPr>
            <a:r>
              <a:rPr lang="en-US" sz="2000" dirty="0">
                <a:solidFill>
                  <a:prstClr val="black"/>
                </a:solidFill>
              </a:rPr>
              <a:t>Private attorney retained by the City to assist in conducting an official investigation into potential wrongdoing entitled to QI</a:t>
            </a:r>
          </a:p>
          <a:p>
            <a:pPr>
              <a:lnSpc>
                <a:spcPct val="100000"/>
              </a:lnSpc>
            </a:pPr>
            <a:r>
              <a:rPr lang="en-US" sz="2000" i="1" dirty="0">
                <a:solidFill>
                  <a:srgbClr val="FF0000"/>
                </a:solidFill>
                <a:ea typeface="Tahoma" panose="020B0604030504040204" pitchFamily="34" charset="0"/>
                <a:cs typeface="Tahoma" panose="020B0604030504040204" pitchFamily="34" charset="0"/>
              </a:rPr>
              <a:t>Sanchez v. Oliver  </a:t>
            </a:r>
            <a:r>
              <a:rPr lang="en-US" sz="2000" dirty="0">
                <a:solidFill>
                  <a:prstClr val="black"/>
                </a:solidFill>
                <a:ea typeface="Tahoma" panose="020B0604030504040204" pitchFamily="34" charset="0"/>
                <a:cs typeface="Tahoma" panose="020B0604030504040204" pitchFamily="34" charset="0"/>
              </a:rPr>
              <a:t>(5th Cir. 2021); </a:t>
            </a:r>
            <a:r>
              <a:rPr lang="en-US" sz="2000" i="1" dirty="0">
                <a:solidFill>
                  <a:srgbClr val="FF0000"/>
                </a:solidFill>
                <a:ea typeface="Tahoma" panose="020B0604030504040204" pitchFamily="34" charset="0"/>
                <a:cs typeface="Tahoma" panose="020B0604030504040204" pitchFamily="34" charset="0"/>
              </a:rPr>
              <a:t>Moore v.  LaSalle Mgt. Co. </a:t>
            </a:r>
            <a:r>
              <a:rPr lang="en-US" sz="2000" dirty="0">
                <a:solidFill>
                  <a:prstClr val="black"/>
                </a:solidFill>
                <a:ea typeface="Tahoma" panose="020B0604030504040204" pitchFamily="34" charset="0"/>
                <a:cs typeface="Tahoma" panose="020B0604030504040204" pitchFamily="34" charset="0"/>
              </a:rPr>
              <a:t> (5th Cir. July 22, 2022); </a:t>
            </a:r>
            <a:r>
              <a:rPr lang="en-US" sz="2000" i="1" dirty="0">
                <a:solidFill>
                  <a:srgbClr val="FF0000"/>
                </a:solidFill>
                <a:ea typeface="Tahoma" panose="020B0604030504040204" pitchFamily="34" charset="0"/>
                <a:cs typeface="Tahoma" panose="020B0604030504040204" pitchFamily="34" charset="0"/>
              </a:rPr>
              <a:t>Tanner v. McMurray </a:t>
            </a:r>
            <a:r>
              <a:rPr lang="en-US" sz="2000" dirty="0">
                <a:solidFill>
                  <a:prstClr val="black"/>
                </a:solidFill>
                <a:ea typeface="Tahoma" panose="020B0604030504040204" pitchFamily="34" charset="0"/>
                <a:cs typeface="Tahoma" panose="020B0604030504040204" pitchFamily="34" charset="0"/>
              </a:rPr>
              <a:t>(10th Cir. 2021); </a:t>
            </a:r>
            <a:r>
              <a:rPr lang="en-US" sz="2000" i="1" dirty="0">
                <a:solidFill>
                  <a:srgbClr val="FF0000"/>
                </a:solidFill>
                <a:ea typeface="Tahoma" panose="020B0604030504040204" pitchFamily="34" charset="0"/>
                <a:cs typeface="Tahoma" panose="020B0604030504040204" pitchFamily="34" charset="0"/>
              </a:rPr>
              <a:t>Davis v. Buchanan County, Missouri</a:t>
            </a:r>
            <a:r>
              <a:rPr lang="en-US" sz="2000" dirty="0">
                <a:solidFill>
                  <a:prstClr val="black"/>
                </a:solidFill>
                <a:ea typeface="Tahoma" panose="020B0604030504040204" pitchFamily="34" charset="0"/>
                <a:cs typeface="Tahoma" panose="020B0604030504040204" pitchFamily="34" charset="0"/>
              </a:rPr>
              <a:t> (8th Cir. 2021)</a:t>
            </a:r>
          </a:p>
          <a:p>
            <a:pPr lvl="1">
              <a:lnSpc>
                <a:spcPct val="100000"/>
              </a:lnSpc>
            </a:pPr>
            <a:r>
              <a:rPr lang="en-US" sz="2000" dirty="0">
                <a:solidFill>
                  <a:prstClr val="black"/>
                </a:solidFill>
                <a:ea typeface="Tahoma" panose="020B0604030504040204" pitchFamily="34" charset="0"/>
                <a:cs typeface="Tahoma" panose="020B0604030504040204" pitchFamily="34" charset="0"/>
              </a:rPr>
              <a:t>An employee of a large firm systematically organized to perform the major administrative task of providing mental healthcare at state facilities—is categorically ineligible for qualified immunity. </a:t>
            </a:r>
            <a:endParaRPr lang="en-US" sz="2000" dirty="0">
              <a:solidFill>
                <a:srgbClr val="FF0000"/>
              </a:solidFill>
              <a:ea typeface="Tahoma" panose="020B0604030504040204" pitchFamily="34" charset="0"/>
              <a:cs typeface="Tahoma" panose="020B0604030504040204" pitchFamily="34" charset="0"/>
            </a:endParaRPr>
          </a:p>
          <a:p>
            <a:pPr lvl="0">
              <a:lnSpc>
                <a:spcPct val="100000"/>
              </a:lnSpc>
            </a:pPr>
            <a:r>
              <a:rPr lang="en-US" sz="2000" i="1" dirty="0" err="1">
                <a:solidFill>
                  <a:srgbClr val="FF0000"/>
                </a:solidFill>
                <a:ea typeface="Tahoma" panose="020B0604030504040204" pitchFamily="34" charset="0"/>
                <a:cs typeface="Tahoma" panose="020B0604030504040204" pitchFamily="34" charset="0"/>
              </a:rPr>
              <a:t>Perniciaro</a:t>
            </a:r>
            <a:r>
              <a:rPr lang="en-US" sz="2000" i="1" dirty="0">
                <a:solidFill>
                  <a:srgbClr val="FF0000"/>
                </a:solidFill>
                <a:ea typeface="Tahoma" panose="020B0604030504040204" pitchFamily="34" charset="0"/>
                <a:cs typeface="Tahoma" panose="020B0604030504040204" pitchFamily="34" charset="0"/>
              </a:rPr>
              <a:t> v. Lea </a:t>
            </a:r>
            <a:r>
              <a:rPr lang="en-US" sz="2000" dirty="0">
                <a:solidFill>
                  <a:prstClr val="black"/>
                </a:solidFill>
                <a:ea typeface="Tahoma" panose="020B0604030504040204" pitchFamily="34" charset="0"/>
                <a:cs typeface="Tahoma" panose="020B0604030504040204" pitchFamily="34" charset="0"/>
              </a:rPr>
              <a:t>(5th Cir. 2018)</a:t>
            </a:r>
          </a:p>
          <a:p>
            <a:pPr lvl="1">
              <a:lnSpc>
                <a:spcPct val="100000"/>
              </a:lnSpc>
            </a:pPr>
            <a:r>
              <a:rPr lang="en-US" sz="2000" dirty="0">
                <a:solidFill>
                  <a:prstClr val="black"/>
                </a:solidFill>
                <a:ea typeface="Tahoma" panose="020B0604030504040204" pitchFamily="34" charset="0"/>
                <a:cs typeface="Tahoma" panose="020B0604030504040204" pitchFamily="34" charset="0"/>
              </a:rPr>
              <a:t>Psychiatrists entitled to assert qualified immunity where their direct employer, Tulane University, is not ‘systematically organized’ to perform the ‘major administrative task’ of providing mental-health care at state facilities.</a:t>
            </a:r>
          </a:p>
          <a:p>
            <a:pPr lvl="0">
              <a:lnSpc>
                <a:spcPct val="100000"/>
              </a:lnSpc>
            </a:pPr>
            <a:r>
              <a:rPr lang="en-US" sz="2000" i="1" dirty="0">
                <a:solidFill>
                  <a:srgbClr val="FF0000"/>
                </a:solidFill>
                <a:ea typeface="Tahoma" panose="020B0604030504040204" pitchFamily="34" charset="0"/>
                <a:cs typeface="Tahoma" panose="020B0604030504040204" pitchFamily="34" charset="0"/>
              </a:rPr>
              <a:t>Estate of Madison Jody Jensen v. Clyde </a:t>
            </a:r>
            <a:r>
              <a:rPr lang="en-US" sz="2000" dirty="0">
                <a:solidFill>
                  <a:prstClr val="black"/>
                </a:solidFill>
                <a:ea typeface="Tahoma" panose="020B0604030504040204" pitchFamily="34" charset="0"/>
                <a:cs typeface="Tahoma" panose="020B0604030504040204" pitchFamily="34" charset="0"/>
              </a:rPr>
              <a:t>(10th Cir. 2021), </a:t>
            </a:r>
            <a:r>
              <a:rPr lang="en-US" sz="2000" i="1" dirty="0">
                <a:solidFill>
                  <a:prstClr val="black"/>
                </a:solidFill>
                <a:ea typeface="Tahoma" panose="020B0604030504040204" pitchFamily="34" charset="0"/>
                <a:cs typeface="Tahoma" panose="020B0604030504040204" pitchFamily="34" charset="0"/>
              </a:rPr>
              <a:t>cert. denied</a:t>
            </a:r>
            <a:endParaRPr lang="en-US" sz="2000" dirty="0">
              <a:solidFill>
                <a:prstClr val="black"/>
              </a:solidFill>
              <a:ea typeface="Tahoma" panose="020B0604030504040204" pitchFamily="34" charset="0"/>
              <a:cs typeface="Tahoma" panose="020B0604030504040204" pitchFamily="34" charset="0"/>
            </a:endParaRPr>
          </a:p>
          <a:p>
            <a:pPr lvl="1">
              <a:lnSpc>
                <a:spcPct val="100000"/>
              </a:lnSpc>
            </a:pPr>
            <a:r>
              <a:rPr lang="en-US" sz="2000" dirty="0">
                <a:solidFill>
                  <a:prstClr val="black"/>
                </a:solidFill>
                <a:ea typeface="Tahoma" panose="020B0604030504040204" pitchFamily="34" charset="0"/>
                <a:cs typeface="Tahoma" panose="020B0604030504040204" pitchFamily="34" charset="0"/>
              </a:rPr>
              <a:t>QI could be asserted by a sole practitioner doctor engaged part time by a county jail.</a:t>
            </a:r>
          </a:p>
        </p:txBody>
      </p:sp>
      <p:sp>
        <p:nvSpPr>
          <p:cNvPr id="4" name="Slide Number Placeholder 3"/>
          <p:cNvSpPr>
            <a:spLocks noGrp="1"/>
          </p:cNvSpPr>
          <p:nvPr>
            <p:ph type="sldNum" sz="quarter" idx="12"/>
          </p:nvPr>
        </p:nvSpPr>
        <p:spPr/>
        <p:txBody>
          <a:bodyPr/>
          <a:lstStyle/>
          <a:p>
            <a:pPr marL="0" marR="0" lvl="0" indent="0" algn="r" defTabSz="1219170" rtl="0" eaLnBrk="1" fontAlgn="base" latinLnBrk="0" hangingPunct="1">
              <a:lnSpc>
                <a:spcPct val="100000"/>
              </a:lnSpc>
              <a:spcBef>
                <a:spcPct val="0"/>
              </a:spcBef>
              <a:spcAft>
                <a:spcPct val="0"/>
              </a:spcAft>
              <a:buClrTx/>
              <a:buSzTx/>
              <a:buFontTx/>
              <a:buNone/>
              <a:tabLst/>
              <a:defRPr/>
            </a:pPr>
            <a:fld id="{1335725E-4E16-4099-AC8D-D40989800C49}" type="slidenum">
              <a:rPr kumimoji="0" lang="en-US" sz="1080" b="0" i="0" u="none" strike="noStrike" kern="1200" cap="none" spc="0" normalizeH="0" baseline="0" noProof="0">
                <a:ln>
                  <a:noFill/>
                </a:ln>
                <a:solidFill>
                  <a:prstClr val="black">
                    <a:tint val="75000"/>
                  </a:prstClr>
                </a:solidFill>
                <a:effectLst/>
                <a:uLnTx/>
                <a:uFillTx/>
                <a:latin typeface="Tahoma" pitchFamily="34" charset="0"/>
                <a:ea typeface="+mn-ea"/>
                <a:cs typeface="Arial" charset="0"/>
              </a:rPr>
              <a:pPr marL="0" marR="0" lvl="0" indent="0" algn="r" defTabSz="1219170" rtl="0" eaLnBrk="1" fontAlgn="base" latinLnBrk="0" hangingPunct="1">
                <a:lnSpc>
                  <a:spcPct val="100000"/>
                </a:lnSpc>
                <a:spcBef>
                  <a:spcPct val="0"/>
                </a:spcBef>
                <a:spcAft>
                  <a:spcPct val="0"/>
                </a:spcAft>
                <a:buClrTx/>
                <a:buSzTx/>
                <a:buFontTx/>
                <a:buNone/>
                <a:tabLst/>
                <a:defRPr/>
              </a:pPr>
              <a:t>22</a:t>
            </a:fld>
            <a:endParaRPr kumimoji="0" lang="en-US" sz="1080" b="0" i="0" u="none" strike="noStrike" kern="1200" cap="none" spc="0" normalizeH="0" baseline="0" noProof="0" dirty="0">
              <a:ln>
                <a:noFill/>
              </a:ln>
              <a:solidFill>
                <a:prstClr val="black">
                  <a:tint val="75000"/>
                </a:prstClr>
              </a:solidFill>
              <a:effectLst/>
              <a:uLnTx/>
              <a:uFillTx/>
              <a:latin typeface="Tahoma" pitchFamily="34" charset="0"/>
              <a:ea typeface="+mn-ea"/>
              <a:cs typeface="Arial" charset="0"/>
            </a:endParaRPr>
          </a:p>
        </p:txBody>
      </p:sp>
    </p:spTree>
    <p:extLst>
      <p:ext uri="{BB962C8B-B14F-4D97-AF65-F5344CB8AC3E}">
        <p14:creationId xmlns:p14="http://schemas.microsoft.com/office/powerpoint/2010/main" val="1672304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Role of the Judge/Jury</a:t>
            </a:r>
            <a:endParaRPr lang="en-US" dirty="0">
              <a:solidFill>
                <a:schemeClr val="tx2"/>
              </a:solidFill>
            </a:endParaRPr>
          </a:p>
        </p:txBody>
      </p:sp>
      <p:sp>
        <p:nvSpPr>
          <p:cNvPr id="3" name="Content Placeholder 2"/>
          <p:cNvSpPr>
            <a:spLocks noGrp="1"/>
          </p:cNvSpPr>
          <p:nvPr>
            <p:ph idx="1"/>
          </p:nvPr>
        </p:nvSpPr>
        <p:spPr>
          <a:xfrm>
            <a:off x="387626" y="1268362"/>
            <a:ext cx="11310731" cy="5087990"/>
          </a:xfrm>
        </p:spPr>
        <p:txBody>
          <a:bodyPr>
            <a:normAutofit lnSpcReduction="10000"/>
          </a:bodyPr>
          <a:lstStyle/>
          <a:p>
            <a:pPr>
              <a:lnSpc>
                <a:spcPct val="100000"/>
              </a:lnSpc>
            </a:pPr>
            <a:r>
              <a:rPr lang="en-US" i="1" dirty="0">
                <a:solidFill>
                  <a:srgbClr val="FF0000"/>
                </a:solidFill>
              </a:rPr>
              <a:t>Simmons v. Arnett </a:t>
            </a:r>
            <a:r>
              <a:rPr lang="en-US" dirty="0"/>
              <a:t>(9th Cir. 2022)</a:t>
            </a:r>
          </a:p>
          <a:p>
            <a:pPr>
              <a:lnSpc>
                <a:spcPct val="100000"/>
              </a:lnSpc>
            </a:pPr>
            <a:r>
              <a:rPr lang="en-US" dirty="0"/>
              <a:t>Majority upheld d. ct. decision granting QI to prison guard who shot Simmons with sponge rounds to break up prison altercation, resulting in broken leg and permanent nerve damage.</a:t>
            </a:r>
          </a:p>
          <a:p>
            <a:pPr>
              <a:lnSpc>
                <a:spcPct val="100000"/>
              </a:lnSpc>
            </a:pPr>
            <a:r>
              <a:rPr lang="en-US" dirty="0">
                <a:solidFill>
                  <a:srgbClr val="FF0000"/>
                </a:solidFill>
              </a:rPr>
              <a:t>Dissent</a:t>
            </a:r>
            <a:r>
              <a:rPr lang="en-US" dirty="0"/>
              <a:t>: (</a:t>
            </a:r>
            <a:r>
              <a:rPr lang="en-US" dirty="0" err="1"/>
              <a:t>Arterton</a:t>
            </a:r>
            <a:r>
              <a:rPr lang="en-US" dirty="0"/>
              <a:t>, J., D. Conn.)</a:t>
            </a:r>
          </a:p>
          <a:p>
            <a:pPr lvl="1">
              <a:lnSpc>
                <a:spcPct val="100000"/>
              </a:lnSpc>
            </a:pPr>
            <a:r>
              <a:rPr lang="en-US" dirty="0"/>
              <a:t>In my view, the qualified immunity analysis in this case depends on the resolution of the parties two divergent narratives. </a:t>
            </a:r>
          </a:p>
          <a:p>
            <a:pPr lvl="1">
              <a:lnSpc>
                <a:spcPct val="100000"/>
              </a:lnSpc>
            </a:pPr>
            <a:r>
              <a:rPr lang="en-US" dirty="0"/>
              <a:t>Resolution of the difference between Simmons’s testimony that he was clearly the cowering victim of an attack and Officer Arnett’s view that Simmons was an able-bodied combatant is central to a determination about the reasonableness of Officer Arnett’s decision to shoot Simmons three times.</a:t>
            </a:r>
          </a:p>
          <a:p>
            <a:pPr lvl="1">
              <a:lnSpc>
                <a:spcPct val="100000"/>
              </a:lnSpc>
            </a:pPr>
            <a:r>
              <a:rPr lang="en-US" dirty="0">
                <a:solidFill>
                  <a:srgbClr val="FF0000"/>
                </a:solidFill>
              </a:rPr>
              <a:t>While the trend in the Ninth Circuit has been resolving qualified immunity at summary judgment, situations still arise where a qualified immunity case must go to trial because disputed factual issues remain</a:t>
            </a:r>
            <a:r>
              <a:rPr lang="en-US" dirty="0"/>
              <a:t>.</a:t>
            </a:r>
          </a:p>
        </p:txBody>
      </p:sp>
      <p:sp>
        <p:nvSpPr>
          <p:cNvPr id="4" name="Slide Number Placeholder 3"/>
          <p:cNvSpPr>
            <a:spLocks noGrp="1"/>
          </p:cNvSpPr>
          <p:nvPr>
            <p:ph type="sldNum" sz="quarter" idx="12"/>
          </p:nvPr>
        </p:nvSpPr>
        <p:spPr/>
        <p:txBody>
          <a:bodyPr/>
          <a:lstStyle/>
          <a:p>
            <a:pPr marL="0" marR="0" lvl="0" indent="0" algn="r" defTabSz="1219170" rtl="0" eaLnBrk="1" fontAlgn="base" latinLnBrk="0" hangingPunct="1">
              <a:lnSpc>
                <a:spcPct val="100000"/>
              </a:lnSpc>
              <a:spcBef>
                <a:spcPct val="0"/>
              </a:spcBef>
              <a:spcAft>
                <a:spcPct val="0"/>
              </a:spcAft>
              <a:buClrTx/>
              <a:buSzTx/>
              <a:buFontTx/>
              <a:buNone/>
              <a:tabLst/>
              <a:defRPr/>
            </a:pPr>
            <a:fld id="{1335725E-4E16-4099-AC8D-D40989800C49}" type="slidenum">
              <a:rPr kumimoji="0" lang="en-US" sz="1080" b="0" i="0" u="none" strike="noStrike" kern="1200" cap="none" spc="0" normalizeH="0" baseline="0" noProof="0">
                <a:ln>
                  <a:noFill/>
                </a:ln>
                <a:solidFill>
                  <a:prstClr val="black">
                    <a:tint val="75000"/>
                  </a:prstClr>
                </a:solidFill>
                <a:effectLst/>
                <a:uLnTx/>
                <a:uFillTx/>
                <a:latin typeface="Tahoma" pitchFamily="34" charset="0"/>
                <a:ea typeface="+mn-ea"/>
                <a:cs typeface="Arial" charset="0"/>
              </a:rPr>
              <a:pPr marL="0" marR="0" lvl="0" indent="0" algn="r" defTabSz="1219170" rtl="0" eaLnBrk="1" fontAlgn="base" latinLnBrk="0" hangingPunct="1">
                <a:lnSpc>
                  <a:spcPct val="100000"/>
                </a:lnSpc>
                <a:spcBef>
                  <a:spcPct val="0"/>
                </a:spcBef>
                <a:spcAft>
                  <a:spcPct val="0"/>
                </a:spcAft>
                <a:buClrTx/>
                <a:buSzTx/>
                <a:buFontTx/>
                <a:buNone/>
                <a:tabLst/>
                <a:defRPr/>
              </a:pPr>
              <a:t>23</a:t>
            </a:fld>
            <a:endParaRPr kumimoji="0" lang="en-US" sz="1080" b="0" i="0" u="none" strike="noStrike" kern="1200" cap="none" spc="0" normalizeH="0" baseline="0" noProof="0" dirty="0">
              <a:ln>
                <a:noFill/>
              </a:ln>
              <a:solidFill>
                <a:prstClr val="black">
                  <a:tint val="75000"/>
                </a:prstClr>
              </a:solidFill>
              <a:effectLst/>
              <a:uLnTx/>
              <a:uFillTx/>
              <a:latin typeface="Tahoma" pitchFamily="34" charset="0"/>
              <a:ea typeface="+mn-ea"/>
              <a:cs typeface="Arial" charset="0"/>
            </a:endParaRPr>
          </a:p>
        </p:txBody>
      </p:sp>
    </p:spTree>
    <p:extLst>
      <p:ext uri="{BB962C8B-B14F-4D97-AF65-F5344CB8AC3E}">
        <p14:creationId xmlns:p14="http://schemas.microsoft.com/office/powerpoint/2010/main" val="12475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Role of the Judge/Jury: Use of Special Interrogatories</a:t>
            </a:r>
            <a:endParaRPr lang="en-US" dirty="0">
              <a:solidFill>
                <a:schemeClr val="tx2"/>
              </a:solidFill>
            </a:endParaRPr>
          </a:p>
        </p:txBody>
      </p:sp>
      <p:sp>
        <p:nvSpPr>
          <p:cNvPr id="3" name="Content Placeholder 2"/>
          <p:cNvSpPr>
            <a:spLocks noGrp="1"/>
          </p:cNvSpPr>
          <p:nvPr>
            <p:ph idx="1"/>
          </p:nvPr>
        </p:nvSpPr>
        <p:spPr>
          <a:xfrm>
            <a:off x="387626" y="1268362"/>
            <a:ext cx="11310731" cy="5087990"/>
          </a:xfrm>
        </p:spPr>
        <p:txBody>
          <a:bodyPr>
            <a:normAutofit fontScale="92500" lnSpcReduction="10000"/>
          </a:bodyPr>
          <a:lstStyle/>
          <a:p>
            <a:pPr lvl="0">
              <a:lnSpc>
                <a:spcPct val="100000"/>
              </a:lnSpc>
            </a:pPr>
            <a:r>
              <a:rPr lang="en-US" sz="2400" i="1" dirty="0">
                <a:solidFill>
                  <a:srgbClr val="FF0000"/>
                </a:solidFill>
                <a:ea typeface="Tahoma" panose="020B0604030504040204" pitchFamily="34" charset="0"/>
                <a:cs typeface="Tahoma" panose="020B0604030504040204" pitchFamily="34" charset="0"/>
              </a:rPr>
              <a:t>J.K.J. v. City of San Diego  </a:t>
            </a:r>
            <a:r>
              <a:rPr lang="en-US" sz="2400" dirty="0">
                <a:ea typeface="Tahoma" panose="020B0604030504040204" pitchFamily="34" charset="0"/>
                <a:cs typeface="Tahoma" panose="020B0604030504040204" pitchFamily="34" charset="0"/>
              </a:rPr>
              <a:t>(9th Cir. 2021)</a:t>
            </a:r>
          </a:p>
          <a:p>
            <a:pPr lvl="1">
              <a:lnSpc>
                <a:spcPct val="100000"/>
              </a:lnSpc>
            </a:pPr>
            <a:r>
              <a:rPr lang="en-US" sz="2400" dirty="0">
                <a:ea typeface="Tahoma" panose="020B0604030504040204" pitchFamily="34" charset="0"/>
                <a:cs typeface="Tahoma" panose="020B0604030504040204" pitchFamily="34" charset="0"/>
              </a:rPr>
              <a:t>Officer did not violate clearly established law when he made a mistake of fact as to </a:t>
            </a:r>
            <a:r>
              <a:rPr lang="en-US" dirty="0"/>
              <a:t>a detainee who exhibited signs of medical distress but explained them away.</a:t>
            </a:r>
          </a:p>
          <a:p>
            <a:pPr lvl="1">
              <a:lnSpc>
                <a:spcPct val="100000"/>
              </a:lnSpc>
            </a:pPr>
            <a:r>
              <a:rPr lang="en-US" dirty="0"/>
              <a:t>Even assuming Officer Durbin made a mistake of fact, he would still be entitled to qualified immunity if he was also mistaken about his legal obligations on summoning medical care when an arrestee is experiencing a non-obvious medical emergency.</a:t>
            </a:r>
          </a:p>
          <a:p>
            <a:pPr>
              <a:lnSpc>
                <a:spcPct val="100000"/>
              </a:lnSpc>
            </a:pPr>
            <a:r>
              <a:rPr lang="en-US" dirty="0">
                <a:solidFill>
                  <a:srgbClr val="FF0000"/>
                </a:solidFill>
              </a:rPr>
              <a:t>Dissent </a:t>
            </a:r>
            <a:r>
              <a:rPr lang="en-US" dirty="0"/>
              <a:t>(Watford, J.) </a:t>
            </a:r>
          </a:p>
          <a:p>
            <a:pPr lvl="1">
              <a:lnSpc>
                <a:spcPct val="100000"/>
              </a:lnSpc>
            </a:pPr>
            <a:r>
              <a:rPr lang="en-US" dirty="0"/>
              <a:t>The dispositive question is whether Officer Durbin reasonably but mistakenly believed Ms. Jenkins’s medical distress was feigned.</a:t>
            </a:r>
          </a:p>
          <a:p>
            <a:pPr lvl="1">
              <a:lnSpc>
                <a:spcPct val="100000"/>
              </a:lnSpc>
            </a:pPr>
            <a:r>
              <a:rPr lang="en-US" dirty="0"/>
              <a:t>Whether the officer’s mistake was reasonable or not is a factual issue that the jury must resolve when, as in this case, the underlying facts (or the inferences to be drawn from those facts) are in dispute. </a:t>
            </a:r>
          </a:p>
          <a:p>
            <a:pPr lvl="1">
              <a:lnSpc>
                <a:spcPct val="100000"/>
              </a:lnSpc>
            </a:pPr>
            <a:r>
              <a:rPr lang="en-US" dirty="0"/>
              <a:t>Whether an officer’s mistake of fact was reasonable is assuredly not a </a:t>
            </a:r>
            <a:r>
              <a:rPr lang="en-US" i="1" dirty="0"/>
              <a:t>legal</a:t>
            </a:r>
            <a:r>
              <a:rPr lang="en-US" dirty="0"/>
              <a:t> question, and hence the hunt for analogous cases is both unnecessary and futile.</a:t>
            </a:r>
          </a:p>
          <a:p>
            <a:pPr lvl="1">
              <a:lnSpc>
                <a:spcPct val="100000"/>
              </a:lnSpc>
            </a:pPr>
            <a:r>
              <a:rPr lang="en-US" dirty="0"/>
              <a:t>Whether his mistake of fact was reasonable cannot be resolved at the motion-to-dismiss stage. </a:t>
            </a:r>
          </a:p>
          <a:p>
            <a:pPr lvl="1">
              <a:lnSpc>
                <a:spcPct val="100000"/>
              </a:lnSpc>
            </a:pPr>
            <a:endParaRPr lang="en-US" sz="2400" dirty="0">
              <a:ea typeface="Tahoma" panose="020B0604030504040204" pitchFamily="34" charset="0"/>
              <a:cs typeface="Tahoma" panose="020B0604030504040204" pitchFamily="34" charset="0"/>
            </a:endParaRPr>
          </a:p>
          <a:p>
            <a:pPr marL="411470" lvl="1" indent="0">
              <a:lnSpc>
                <a:spcPct val="100000"/>
              </a:lnSpc>
              <a:buNone/>
            </a:pPr>
            <a:endParaRPr lang="en-US" sz="1440" dirty="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pPr marL="0" marR="0" lvl="0" indent="0" algn="r" defTabSz="1219170" rtl="0" eaLnBrk="1" fontAlgn="base" latinLnBrk="0" hangingPunct="1">
              <a:lnSpc>
                <a:spcPct val="100000"/>
              </a:lnSpc>
              <a:spcBef>
                <a:spcPct val="0"/>
              </a:spcBef>
              <a:spcAft>
                <a:spcPct val="0"/>
              </a:spcAft>
              <a:buClrTx/>
              <a:buSzTx/>
              <a:buFontTx/>
              <a:buNone/>
              <a:tabLst/>
              <a:defRPr/>
            </a:pPr>
            <a:fld id="{1335725E-4E16-4099-AC8D-D40989800C49}" type="slidenum">
              <a:rPr kumimoji="0" lang="en-US" sz="1080" b="0" i="0" u="none" strike="noStrike" kern="1200" cap="none" spc="0" normalizeH="0" baseline="0" noProof="0">
                <a:ln>
                  <a:noFill/>
                </a:ln>
                <a:solidFill>
                  <a:prstClr val="black">
                    <a:tint val="75000"/>
                  </a:prstClr>
                </a:solidFill>
                <a:effectLst/>
                <a:uLnTx/>
                <a:uFillTx/>
                <a:latin typeface="Tahoma" pitchFamily="34" charset="0"/>
                <a:ea typeface="+mn-ea"/>
                <a:cs typeface="Arial" charset="0"/>
              </a:rPr>
              <a:pPr marL="0" marR="0" lvl="0" indent="0" algn="r" defTabSz="1219170" rtl="0" eaLnBrk="1" fontAlgn="base" latinLnBrk="0" hangingPunct="1">
                <a:lnSpc>
                  <a:spcPct val="100000"/>
                </a:lnSpc>
                <a:spcBef>
                  <a:spcPct val="0"/>
                </a:spcBef>
                <a:spcAft>
                  <a:spcPct val="0"/>
                </a:spcAft>
                <a:buClrTx/>
                <a:buSzTx/>
                <a:buFontTx/>
                <a:buNone/>
                <a:tabLst/>
                <a:defRPr/>
              </a:pPr>
              <a:t>24</a:t>
            </a:fld>
            <a:endParaRPr kumimoji="0" lang="en-US" sz="1080" b="0" i="0" u="none" strike="noStrike" kern="1200" cap="none" spc="0" normalizeH="0" baseline="0" noProof="0" dirty="0">
              <a:ln>
                <a:noFill/>
              </a:ln>
              <a:solidFill>
                <a:prstClr val="black">
                  <a:tint val="75000"/>
                </a:prstClr>
              </a:solidFill>
              <a:effectLst/>
              <a:uLnTx/>
              <a:uFillTx/>
              <a:latin typeface="Tahoma" pitchFamily="34" charset="0"/>
              <a:ea typeface="+mn-ea"/>
              <a:cs typeface="Arial" charset="0"/>
            </a:endParaRPr>
          </a:p>
        </p:txBody>
      </p:sp>
    </p:spTree>
    <p:extLst>
      <p:ext uri="{BB962C8B-B14F-4D97-AF65-F5344CB8AC3E}">
        <p14:creationId xmlns:p14="http://schemas.microsoft.com/office/powerpoint/2010/main" val="1597802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Role of the Judge/Jury: Use of Special Interrogatories</a:t>
            </a:r>
            <a:endParaRPr lang="en-US" dirty="0">
              <a:solidFill>
                <a:schemeClr val="tx2"/>
              </a:solidFill>
            </a:endParaRPr>
          </a:p>
        </p:txBody>
      </p:sp>
      <p:sp>
        <p:nvSpPr>
          <p:cNvPr id="3" name="Content Placeholder 2"/>
          <p:cNvSpPr>
            <a:spLocks noGrp="1"/>
          </p:cNvSpPr>
          <p:nvPr>
            <p:ph idx="1"/>
          </p:nvPr>
        </p:nvSpPr>
        <p:spPr>
          <a:xfrm>
            <a:off x="387626" y="1268362"/>
            <a:ext cx="11310731" cy="5087990"/>
          </a:xfrm>
        </p:spPr>
        <p:txBody>
          <a:bodyPr>
            <a:normAutofit fontScale="85000" lnSpcReduction="20000"/>
          </a:bodyPr>
          <a:lstStyle/>
          <a:p>
            <a:pPr>
              <a:lnSpc>
                <a:spcPct val="100000"/>
              </a:lnSpc>
              <a:buSzPct val="95000"/>
              <a:defRPr/>
            </a:pPr>
            <a:r>
              <a:rPr lang="en-US" sz="2800" i="1" dirty="0">
                <a:solidFill>
                  <a:srgbClr val="FF0000"/>
                </a:solidFill>
              </a:rPr>
              <a:t>Jones v. </a:t>
            </a:r>
            <a:r>
              <a:rPr lang="en-US" sz="2800" i="1" dirty="0" err="1">
                <a:solidFill>
                  <a:srgbClr val="FF0000"/>
                </a:solidFill>
              </a:rPr>
              <a:t>Treubig</a:t>
            </a:r>
            <a:r>
              <a:rPr lang="en-US" sz="2800" i="1" dirty="0">
                <a:solidFill>
                  <a:srgbClr val="FF0000"/>
                </a:solidFill>
              </a:rPr>
              <a:t> </a:t>
            </a:r>
            <a:r>
              <a:rPr lang="en-US" sz="2800" dirty="0"/>
              <a:t>(2d Cir. 2020)</a:t>
            </a:r>
            <a:endParaRPr lang="en-US" sz="2800" i="1" dirty="0">
              <a:solidFill>
                <a:srgbClr val="FF0000"/>
              </a:solidFill>
            </a:endParaRPr>
          </a:p>
          <a:p>
            <a:pPr>
              <a:lnSpc>
                <a:spcPct val="100000"/>
              </a:lnSpc>
              <a:buSzPct val="95000"/>
              <a:defRPr/>
            </a:pPr>
            <a:r>
              <a:rPr lang="en-US" sz="2800" dirty="0"/>
              <a:t>In situations where the court may not be able to discern from the general verdict how the jury may have resolved a particular disputed issue that is a dispositive part of the step-two </a:t>
            </a:r>
            <a:r>
              <a:rPr lang="en-US" sz="2800" i="1" dirty="0"/>
              <a:t>Saucier</a:t>
            </a:r>
            <a:r>
              <a:rPr lang="en-US" sz="2800" dirty="0"/>
              <a:t> analysis, it is necessary (as the district court did here) to ask additional questions to the jury through special interrogatories.</a:t>
            </a:r>
          </a:p>
          <a:p>
            <a:pPr>
              <a:lnSpc>
                <a:spcPct val="100000"/>
              </a:lnSpc>
              <a:buSzPct val="95000"/>
              <a:defRPr/>
            </a:pPr>
            <a:r>
              <a:rPr lang="en-US" sz="2800" dirty="0"/>
              <a:t>Here, for purposes of determining whether Lt. </a:t>
            </a:r>
            <a:r>
              <a:rPr lang="en-US" sz="2800" dirty="0" err="1"/>
              <a:t>Treubig</a:t>
            </a:r>
            <a:r>
              <a:rPr lang="en-US" sz="2800" dirty="0"/>
              <a:t> should have known that he violated clearly established law as it relates to the second </a:t>
            </a:r>
            <a:r>
              <a:rPr lang="en-US" sz="2800" dirty="0" err="1"/>
              <a:t>tasing</a:t>
            </a:r>
            <a:r>
              <a:rPr lang="en-US" sz="2800" dirty="0"/>
              <a:t>, the </a:t>
            </a:r>
            <a:r>
              <a:rPr lang="en-US" sz="2800" dirty="0">
                <a:solidFill>
                  <a:srgbClr val="FF0000"/>
                </a:solidFill>
              </a:rPr>
              <a:t>critical issues</a:t>
            </a:r>
            <a:r>
              <a:rPr lang="en-US" sz="2800" dirty="0"/>
              <a:t> at step two of </a:t>
            </a:r>
            <a:r>
              <a:rPr lang="en-US" sz="2800" i="1" dirty="0"/>
              <a:t>Saucier</a:t>
            </a:r>
            <a:r>
              <a:rPr lang="en-US" sz="2800" dirty="0"/>
              <a:t> are </a:t>
            </a:r>
            <a:r>
              <a:rPr lang="en-US" sz="2800" dirty="0">
                <a:solidFill>
                  <a:srgbClr val="FF0000"/>
                </a:solidFill>
              </a:rPr>
              <a:t>whether</a:t>
            </a:r>
            <a:r>
              <a:rPr lang="en-US" sz="2800" dirty="0"/>
              <a:t>: (1) </a:t>
            </a:r>
            <a:r>
              <a:rPr lang="en-US" sz="2800" dirty="0">
                <a:solidFill>
                  <a:srgbClr val="FF0000"/>
                </a:solidFill>
              </a:rPr>
              <a:t>Jones was still resisting arrest </a:t>
            </a:r>
            <a:r>
              <a:rPr lang="en-US" sz="2800" dirty="0"/>
              <a:t>at that time, or (2) </a:t>
            </a:r>
            <a:r>
              <a:rPr lang="en-US" sz="2800" dirty="0">
                <a:solidFill>
                  <a:srgbClr val="FF0000"/>
                </a:solidFill>
              </a:rPr>
              <a:t>even if Jones was no longer resisting </a:t>
            </a:r>
            <a:r>
              <a:rPr lang="en-US" sz="2800" dirty="0"/>
              <a:t>arrest at that point, Lt. </a:t>
            </a:r>
            <a:r>
              <a:rPr lang="en-US" sz="2800" dirty="0" err="1">
                <a:solidFill>
                  <a:srgbClr val="FF0000"/>
                </a:solidFill>
              </a:rPr>
              <a:t>Treubig</a:t>
            </a:r>
            <a:r>
              <a:rPr lang="en-US" sz="2800" dirty="0">
                <a:solidFill>
                  <a:srgbClr val="FF0000"/>
                </a:solidFill>
              </a:rPr>
              <a:t> reasonably believed he was still resisting</a:t>
            </a:r>
            <a:r>
              <a:rPr lang="en-US" sz="2800" dirty="0"/>
              <a:t>. </a:t>
            </a:r>
          </a:p>
          <a:p>
            <a:pPr>
              <a:lnSpc>
                <a:spcPct val="100000"/>
              </a:lnSpc>
              <a:buSzPct val="95000"/>
              <a:defRPr/>
            </a:pPr>
            <a:r>
              <a:rPr lang="en-US" sz="2800" dirty="0"/>
              <a:t>As to the first issue, the jury’s special interrogatory made clear that the jury concluded that Jones was not resisting arrest at the time of the second </a:t>
            </a:r>
            <a:r>
              <a:rPr lang="en-US" sz="2800" dirty="0" err="1"/>
              <a:t>tasing</a:t>
            </a:r>
            <a:r>
              <a:rPr lang="en-US" sz="2800" dirty="0"/>
              <a:t>. </a:t>
            </a:r>
          </a:p>
          <a:p>
            <a:pPr>
              <a:lnSpc>
                <a:spcPct val="100000"/>
              </a:lnSpc>
              <a:buSzPct val="95000"/>
              <a:defRPr/>
            </a:pPr>
            <a:r>
              <a:rPr lang="en-US" sz="2800" dirty="0"/>
              <a:t>However, as to the second issue regarding any reasonable mistaken belief as to that fact, the question was incorrectly phrased to the jury.</a:t>
            </a:r>
            <a:endParaRPr lang="en-US" sz="2800" dirty="0">
              <a:solidFill>
                <a:srgbClr val="FF0000"/>
              </a:solidFill>
            </a:endParaRPr>
          </a:p>
          <a:p>
            <a:pPr marL="0" lvl="0" indent="0">
              <a:lnSpc>
                <a:spcPct val="100000"/>
              </a:lnSpc>
              <a:buNone/>
            </a:pPr>
            <a:endParaRPr lang="en-US" sz="1800" dirty="0">
              <a:solidFill>
                <a:srgbClr val="FF0000"/>
              </a:solidFill>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pPr marL="0" marR="0" lvl="0" indent="0" algn="r" defTabSz="1219170" rtl="0" eaLnBrk="1" fontAlgn="base" latinLnBrk="0" hangingPunct="1">
              <a:lnSpc>
                <a:spcPct val="100000"/>
              </a:lnSpc>
              <a:spcBef>
                <a:spcPct val="0"/>
              </a:spcBef>
              <a:spcAft>
                <a:spcPct val="0"/>
              </a:spcAft>
              <a:buClrTx/>
              <a:buSzTx/>
              <a:buFontTx/>
              <a:buNone/>
              <a:tabLst/>
              <a:defRPr/>
            </a:pPr>
            <a:fld id="{1335725E-4E16-4099-AC8D-D40989800C49}" type="slidenum">
              <a:rPr kumimoji="0" lang="en-US" sz="1080" b="0" i="0" u="none" strike="noStrike" kern="1200" cap="none" spc="0" normalizeH="0" baseline="0" noProof="0">
                <a:ln>
                  <a:noFill/>
                </a:ln>
                <a:solidFill>
                  <a:prstClr val="black">
                    <a:tint val="75000"/>
                  </a:prstClr>
                </a:solidFill>
                <a:effectLst/>
                <a:uLnTx/>
                <a:uFillTx/>
                <a:latin typeface="Tahoma" pitchFamily="34" charset="0"/>
                <a:ea typeface="+mn-ea"/>
                <a:cs typeface="Arial" charset="0"/>
              </a:rPr>
              <a:pPr marL="0" marR="0" lvl="0" indent="0" algn="r" defTabSz="1219170" rtl="0" eaLnBrk="1" fontAlgn="base" latinLnBrk="0" hangingPunct="1">
                <a:lnSpc>
                  <a:spcPct val="100000"/>
                </a:lnSpc>
                <a:spcBef>
                  <a:spcPct val="0"/>
                </a:spcBef>
                <a:spcAft>
                  <a:spcPct val="0"/>
                </a:spcAft>
                <a:buClrTx/>
                <a:buSzTx/>
                <a:buFontTx/>
                <a:buNone/>
                <a:tabLst/>
                <a:defRPr/>
              </a:pPr>
              <a:t>25</a:t>
            </a:fld>
            <a:endParaRPr kumimoji="0" lang="en-US" sz="1080" b="0" i="0" u="none" strike="noStrike" kern="1200" cap="none" spc="0" normalizeH="0" baseline="0" noProof="0" dirty="0">
              <a:ln>
                <a:noFill/>
              </a:ln>
              <a:solidFill>
                <a:prstClr val="black">
                  <a:tint val="75000"/>
                </a:prstClr>
              </a:solidFill>
              <a:effectLst/>
              <a:uLnTx/>
              <a:uFillTx/>
              <a:latin typeface="Tahoma" pitchFamily="34" charset="0"/>
              <a:ea typeface="+mn-ea"/>
              <a:cs typeface="Arial" charset="0"/>
            </a:endParaRPr>
          </a:p>
        </p:txBody>
      </p:sp>
    </p:spTree>
    <p:extLst>
      <p:ext uri="{BB962C8B-B14F-4D97-AF65-F5344CB8AC3E}">
        <p14:creationId xmlns:p14="http://schemas.microsoft.com/office/powerpoint/2010/main" val="4143586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Role of the Judge/Jury: Use of Special Interrogatories</a:t>
            </a:r>
            <a:endParaRPr lang="en-US" dirty="0">
              <a:solidFill>
                <a:schemeClr val="tx2"/>
              </a:solidFill>
            </a:endParaRPr>
          </a:p>
        </p:txBody>
      </p:sp>
      <p:sp>
        <p:nvSpPr>
          <p:cNvPr id="3" name="Content Placeholder 2"/>
          <p:cNvSpPr>
            <a:spLocks noGrp="1"/>
          </p:cNvSpPr>
          <p:nvPr>
            <p:ph idx="1"/>
          </p:nvPr>
        </p:nvSpPr>
        <p:spPr>
          <a:xfrm>
            <a:off x="387626" y="1268362"/>
            <a:ext cx="11310731" cy="5087990"/>
          </a:xfrm>
        </p:spPr>
        <p:txBody>
          <a:bodyPr>
            <a:normAutofit/>
          </a:bodyPr>
          <a:lstStyle/>
          <a:p>
            <a:pPr marL="228600" lvl="0" indent="-228600" defTabSz="914400">
              <a:lnSpc>
                <a:spcPct val="100000"/>
              </a:lnSpc>
              <a:spcBef>
                <a:spcPts val="1000"/>
              </a:spcBef>
              <a:buSzPct val="95000"/>
              <a:defRPr/>
            </a:pP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The jury was asked, ‘Did Lieutenant </a:t>
            </a:r>
            <a:r>
              <a:rPr lang="en-US" sz="2200" dirty="0" err="1">
                <a:solidFill>
                  <a:prstClr val="black"/>
                </a:solidFill>
                <a:latin typeface="Tahoma" panose="020B0604030504040204" pitchFamily="34" charset="0"/>
                <a:ea typeface="Tahoma" panose="020B0604030504040204" pitchFamily="34" charset="0"/>
                <a:cs typeface="Tahoma" panose="020B0604030504040204" pitchFamily="34" charset="0"/>
              </a:rPr>
              <a:t>Treubig</a:t>
            </a: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 believe that the plaintiff was resisting arrest when Lieutenant </a:t>
            </a:r>
            <a:r>
              <a:rPr lang="en-US" sz="2200" dirty="0" err="1">
                <a:solidFill>
                  <a:prstClr val="black"/>
                </a:solidFill>
                <a:latin typeface="Tahoma" panose="020B0604030504040204" pitchFamily="34" charset="0"/>
                <a:ea typeface="Tahoma" panose="020B0604030504040204" pitchFamily="34" charset="0"/>
                <a:cs typeface="Tahoma" panose="020B0604030504040204" pitchFamily="34" charset="0"/>
              </a:rPr>
              <a:t>Treubig</a:t>
            </a: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 used the taser the second time</a:t>
            </a:r>
          </a:p>
          <a:p>
            <a:pPr marL="228600" lvl="0" indent="-228600" defTabSz="914400">
              <a:lnSpc>
                <a:spcPct val="100000"/>
              </a:lnSpc>
              <a:spcBef>
                <a:spcPts val="1000"/>
              </a:spcBef>
              <a:buSzPct val="95000"/>
              <a:defRPr/>
            </a:pP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The jury should have been asked, ‘Did Lieutenant </a:t>
            </a:r>
            <a:r>
              <a:rPr lang="en-US" sz="2200" dirty="0" err="1">
                <a:solidFill>
                  <a:prstClr val="black"/>
                </a:solidFill>
                <a:latin typeface="Tahoma" panose="020B0604030504040204" pitchFamily="34" charset="0"/>
                <a:ea typeface="Tahoma" panose="020B0604030504040204" pitchFamily="34" charset="0"/>
                <a:cs typeface="Tahoma" panose="020B0604030504040204" pitchFamily="34" charset="0"/>
              </a:rPr>
              <a:t>Treubig</a:t>
            </a: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2200" i="1" dirty="0">
                <a:solidFill>
                  <a:srgbClr val="FF0000"/>
                </a:solidFill>
                <a:latin typeface="Tahoma" panose="020B0604030504040204" pitchFamily="34" charset="0"/>
                <a:ea typeface="Tahoma" panose="020B0604030504040204" pitchFamily="34" charset="0"/>
                <a:cs typeface="Tahoma" panose="020B0604030504040204" pitchFamily="34" charset="0"/>
              </a:rPr>
              <a:t>reasonably</a:t>
            </a: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 believe that the plaintiff was resisting arrest when Lieutenant </a:t>
            </a:r>
            <a:r>
              <a:rPr lang="en-US" sz="2200" dirty="0" err="1">
                <a:solidFill>
                  <a:prstClr val="black"/>
                </a:solidFill>
                <a:latin typeface="Tahoma" panose="020B0604030504040204" pitchFamily="34" charset="0"/>
                <a:ea typeface="Tahoma" panose="020B0604030504040204" pitchFamily="34" charset="0"/>
                <a:cs typeface="Tahoma" panose="020B0604030504040204" pitchFamily="34" charset="0"/>
              </a:rPr>
              <a:t>Treubig</a:t>
            </a: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 used the taser the second time?’</a:t>
            </a:r>
          </a:p>
          <a:p>
            <a:pPr marL="228600" lvl="0" indent="-228600" defTabSz="914400">
              <a:lnSpc>
                <a:spcPct val="100000"/>
              </a:lnSpc>
              <a:spcBef>
                <a:spcPts val="1000"/>
              </a:spcBef>
              <a:buSzPct val="95000"/>
              <a:defRPr/>
            </a:pP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Because </a:t>
            </a:r>
            <a:r>
              <a:rPr lang="en-US" sz="2200" dirty="0">
                <a:solidFill>
                  <a:srgbClr val="FF0000"/>
                </a:solidFill>
                <a:latin typeface="Tahoma" panose="020B0604030504040204" pitchFamily="34" charset="0"/>
                <a:ea typeface="Tahoma" panose="020B0604030504040204" pitchFamily="34" charset="0"/>
                <a:cs typeface="Tahoma" panose="020B0604030504040204" pitchFamily="34" charset="0"/>
              </a:rPr>
              <a:t>qualified immunity is an affirmative defense</a:t>
            </a: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 ‘[t]o the extent that a particular finding of fact is essential to a determination by the court that the defendant is entitled to qualified immunity, it is the </a:t>
            </a:r>
            <a:r>
              <a:rPr lang="en-US" sz="2200" dirty="0">
                <a:solidFill>
                  <a:srgbClr val="FF0000"/>
                </a:solidFill>
                <a:latin typeface="Tahoma" panose="020B0604030504040204" pitchFamily="34" charset="0"/>
                <a:ea typeface="Tahoma" panose="020B0604030504040204" pitchFamily="34" charset="0"/>
                <a:cs typeface="Tahoma" panose="020B0604030504040204" pitchFamily="34" charset="0"/>
              </a:rPr>
              <a:t>responsibility of the defendant to request that the jury be asked the pertinent question.’</a:t>
            </a:r>
          </a:p>
          <a:p>
            <a:pPr marL="228600" lvl="0" indent="-228600" defTabSz="914400">
              <a:lnSpc>
                <a:spcPct val="100000"/>
              </a:lnSpc>
              <a:spcBef>
                <a:spcPts val="1000"/>
              </a:spcBef>
              <a:buSzPct val="95000"/>
              <a:defRPr/>
            </a:pP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Given the absence of any finding by the jury as to the reasonableness of the mistaken factual belief by Lt. </a:t>
            </a:r>
            <a:r>
              <a:rPr lang="en-US" sz="2200" dirty="0" err="1">
                <a:solidFill>
                  <a:prstClr val="black"/>
                </a:solidFill>
                <a:latin typeface="Tahoma" panose="020B0604030504040204" pitchFamily="34" charset="0"/>
                <a:ea typeface="Tahoma" panose="020B0604030504040204" pitchFamily="34" charset="0"/>
                <a:cs typeface="Tahoma" panose="020B0604030504040204" pitchFamily="34" charset="0"/>
              </a:rPr>
              <a:t>Treubig</a:t>
            </a: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 regarding resistance by Jones after the first </a:t>
            </a:r>
            <a:r>
              <a:rPr lang="en-US" sz="2200" dirty="0" err="1">
                <a:solidFill>
                  <a:prstClr val="black"/>
                </a:solidFill>
                <a:latin typeface="Tahoma" panose="020B0604030504040204" pitchFamily="34" charset="0"/>
                <a:ea typeface="Tahoma" panose="020B0604030504040204" pitchFamily="34" charset="0"/>
                <a:cs typeface="Tahoma" panose="020B0604030504040204" pitchFamily="34" charset="0"/>
              </a:rPr>
              <a:t>tasing</a:t>
            </a: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 and given that a jury could find such a mistaken belief unreasonable when the facts are construed most favorably to Jones, any such mistake cannot be a proper basis for affording Lt. </a:t>
            </a:r>
            <a:r>
              <a:rPr lang="en-US" sz="2200" dirty="0" err="1">
                <a:solidFill>
                  <a:prstClr val="black"/>
                </a:solidFill>
                <a:latin typeface="Tahoma" panose="020B0604030504040204" pitchFamily="34" charset="0"/>
                <a:ea typeface="Tahoma" panose="020B0604030504040204" pitchFamily="34" charset="0"/>
                <a:cs typeface="Tahoma" panose="020B0604030504040204" pitchFamily="34" charset="0"/>
              </a:rPr>
              <a:t>Treubig</a:t>
            </a: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 qualified immunity on the Rule 50 motion.</a:t>
            </a:r>
            <a:endParaRPr lang="en-US" sz="16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lvl="0" indent="0">
              <a:lnSpc>
                <a:spcPct val="100000"/>
              </a:lnSpc>
              <a:buNone/>
            </a:pPr>
            <a:endParaRPr lang="en-US" sz="1800" dirty="0">
              <a:solidFill>
                <a:srgbClr val="FF0000"/>
              </a:solidFill>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pPr marL="0" marR="0" lvl="0" indent="0" algn="r" defTabSz="1219170" rtl="0" eaLnBrk="1" fontAlgn="base" latinLnBrk="0" hangingPunct="1">
              <a:lnSpc>
                <a:spcPct val="100000"/>
              </a:lnSpc>
              <a:spcBef>
                <a:spcPct val="0"/>
              </a:spcBef>
              <a:spcAft>
                <a:spcPct val="0"/>
              </a:spcAft>
              <a:buClrTx/>
              <a:buSzTx/>
              <a:buFontTx/>
              <a:buNone/>
              <a:tabLst/>
              <a:defRPr/>
            </a:pPr>
            <a:fld id="{1335725E-4E16-4099-AC8D-D40989800C49}" type="slidenum">
              <a:rPr kumimoji="0" lang="en-US" sz="1080" b="0" i="0" u="none" strike="noStrike" kern="1200" cap="none" spc="0" normalizeH="0" baseline="0" noProof="0">
                <a:ln>
                  <a:noFill/>
                </a:ln>
                <a:solidFill>
                  <a:prstClr val="black">
                    <a:tint val="75000"/>
                  </a:prstClr>
                </a:solidFill>
                <a:effectLst/>
                <a:uLnTx/>
                <a:uFillTx/>
                <a:latin typeface="Tahoma" pitchFamily="34" charset="0"/>
                <a:ea typeface="+mn-ea"/>
                <a:cs typeface="Arial" charset="0"/>
              </a:rPr>
              <a:pPr marL="0" marR="0" lvl="0" indent="0" algn="r" defTabSz="1219170" rtl="0" eaLnBrk="1" fontAlgn="base" latinLnBrk="0" hangingPunct="1">
                <a:lnSpc>
                  <a:spcPct val="100000"/>
                </a:lnSpc>
                <a:spcBef>
                  <a:spcPct val="0"/>
                </a:spcBef>
                <a:spcAft>
                  <a:spcPct val="0"/>
                </a:spcAft>
                <a:buClrTx/>
                <a:buSzTx/>
                <a:buFontTx/>
                <a:buNone/>
                <a:tabLst/>
                <a:defRPr/>
              </a:pPr>
              <a:t>26</a:t>
            </a:fld>
            <a:endParaRPr kumimoji="0" lang="en-US" sz="1080" b="0" i="0" u="none" strike="noStrike" kern="1200" cap="none" spc="0" normalizeH="0" baseline="0" noProof="0" dirty="0">
              <a:ln>
                <a:noFill/>
              </a:ln>
              <a:solidFill>
                <a:prstClr val="black">
                  <a:tint val="75000"/>
                </a:prstClr>
              </a:solidFill>
              <a:effectLst/>
              <a:uLnTx/>
              <a:uFillTx/>
              <a:latin typeface="Tahoma" pitchFamily="34" charset="0"/>
              <a:ea typeface="+mn-ea"/>
              <a:cs typeface="Arial" charset="0"/>
            </a:endParaRPr>
          </a:p>
        </p:txBody>
      </p:sp>
    </p:spTree>
    <p:extLst>
      <p:ext uri="{BB962C8B-B14F-4D97-AF65-F5344CB8AC3E}">
        <p14:creationId xmlns:p14="http://schemas.microsoft.com/office/powerpoint/2010/main" val="2943779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Role of the Judge/Jury: Use of Special Interrogatories</a:t>
            </a:r>
            <a:endParaRPr lang="en-US" dirty="0">
              <a:solidFill>
                <a:schemeClr val="tx2"/>
              </a:solidFill>
            </a:endParaRPr>
          </a:p>
        </p:txBody>
      </p:sp>
      <p:sp>
        <p:nvSpPr>
          <p:cNvPr id="3" name="Content Placeholder 2"/>
          <p:cNvSpPr>
            <a:spLocks noGrp="1"/>
          </p:cNvSpPr>
          <p:nvPr>
            <p:ph idx="1"/>
          </p:nvPr>
        </p:nvSpPr>
        <p:spPr>
          <a:xfrm>
            <a:off x="387626" y="1268362"/>
            <a:ext cx="11310731" cy="5087990"/>
          </a:xfrm>
        </p:spPr>
        <p:txBody>
          <a:bodyPr>
            <a:normAutofit/>
          </a:bodyPr>
          <a:lstStyle/>
          <a:p>
            <a:pPr marL="228600" lvl="0" indent="-228600" defTabSz="914400">
              <a:lnSpc>
                <a:spcPct val="100000"/>
              </a:lnSpc>
              <a:spcBef>
                <a:spcPts val="1000"/>
              </a:spcBef>
              <a:buSzPct val="95000"/>
              <a:defRPr/>
            </a:pPr>
            <a:r>
              <a:rPr lang="en-US" sz="2600" dirty="0">
                <a:solidFill>
                  <a:prstClr val="black"/>
                </a:solidFill>
                <a:latin typeface="Tahoma" panose="020B0604030504040204" pitchFamily="34" charset="0"/>
                <a:ea typeface="Tahoma" panose="020B0604030504040204" pitchFamily="34" charset="0"/>
                <a:cs typeface="Tahoma" panose="020B0604030504040204" pitchFamily="34" charset="0"/>
              </a:rPr>
              <a:t>See also </a:t>
            </a:r>
            <a:r>
              <a:rPr lang="en-US" sz="2600" i="1" dirty="0">
                <a:solidFill>
                  <a:srgbClr val="FF0000"/>
                </a:solidFill>
                <a:latin typeface="Tahoma" panose="020B0604030504040204" pitchFamily="34" charset="0"/>
                <a:ea typeface="Tahoma" panose="020B0604030504040204" pitchFamily="34" charset="0"/>
                <a:cs typeface="Tahoma" panose="020B0604030504040204" pitchFamily="34" charset="0"/>
              </a:rPr>
              <a:t>Banks-Reed v. </a:t>
            </a:r>
            <a:r>
              <a:rPr lang="en-US" sz="2600" i="1" dirty="0" err="1">
                <a:solidFill>
                  <a:srgbClr val="FF0000"/>
                </a:solidFill>
                <a:latin typeface="Tahoma" panose="020B0604030504040204" pitchFamily="34" charset="0"/>
                <a:ea typeface="Tahoma" panose="020B0604030504040204" pitchFamily="34" charset="0"/>
                <a:cs typeface="Tahoma" panose="020B0604030504040204" pitchFamily="34" charset="0"/>
              </a:rPr>
              <a:t>Mateu</a:t>
            </a:r>
            <a:r>
              <a:rPr lang="en-US" sz="26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600" dirty="0">
                <a:solidFill>
                  <a:prstClr val="black"/>
                </a:solidFill>
                <a:latin typeface="Tahoma" panose="020B0604030504040204" pitchFamily="34" charset="0"/>
                <a:ea typeface="Tahoma" panose="020B0604030504040204" pitchFamily="34" charset="0"/>
                <a:cs typeface="Tahoma" panose="020B0604030504040204" pitchFamily="34" charset="0"/>
              </a:rPr>
              <a:t>(9th Cir. 2022) (not reported)</a:t>
            </a:r>
          </a:p>
          <a:p>
            <a:pPr marL="228600" lvl="0" indent="-228600" defTabSz="914400">
              <a:lnSpc>
                <a:spcPct val="100000"/>
              </a:lnSpc>
              <a:spcBef>
                <a:spcPts val="1000"/>
              </a:spcBef>
              <a:buSzPct val="95000"/>
              <a:defRPr/>
            </a:pPr>
            <a:r>
              <a:rPr lang="en-US" sz="2600" dirty="0">
                <a:solidFill>
                  <a:prstClr val="black"/>
                </a:solidFill>
                <a:latin typeface="Tahoma" panose="020B0604030504040204" pitchFamily="34" charset="0"/>
                <a:ea typeface="Tahoma" panose="020B0604030504040204" pitchFamily="34" charset="0"/>
                <a:cs typeface="Tahoma" panose="020B0604030504040204" pitchFamily="34" charset="0"/>
              </a:rPr>
              <a:t>QI denied on Rule 50(b) motion where jury answered special interrogatories:</a:t>
            </a:r>
          </a:p>
          <a:p>
            <a:pPr marL="685800" lvl="1" indent="-228600" defTabSz="914400">
              <a:lnSpc>
                <a:spcPct val="100000"/>
              </a:lnSpc>
              <a:spcBef>
                <a:spcPts val="500"/>
              </a:spcBef>
              <a:buSzPct val="95000"/>
              <a:defRPr/>
            </a:pP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Jury was asked whether suspect was in possession of gun when officer shot him (</a:t>
            </a:r>
            <a:r>
              <a:rPr lang="en-US" sz="2200" dirty="0">
                <a:solidFill>
                  <a:srgbClr val="FF0000"/>
                </a:solidFill>
                <a:latin typeface="Tahoma" panose="020B0604030504040204" pitchFamily="34" charset="0"/>
                <a:ea typeface="Tahoma" panose="020B0604030504040204" pitchFamily="34" charset="0"/>
                <a:cs typeface="Tahoma" panose="020B0604030504040204" pitchFamily="34" charset="0"/>
              </a:rPr>
              <a:t>Yes</a:t>
            </a: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a:t>
            </a:r>
          </a:p>
          <a:p>
            <a:pPr marL="685800" lvl="1" indent="-228600" defTabSz="914400">
              <a:lnSpc>
                <a:spcPct val="100000"/>
              </a:lnSpc>
              <a:spcBef>
                <a:spcPts val="500"/>
              </a:spcBef>
              <a:buSzPct val="95000"/>
              <a:defRPr/>
            </a:pP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Also asked whether suspect was surrendering when shot (</a:t>
            </a:r>
            <a:r>
              <a:rPr lang="en-US" sz="2200" dirty="0">
                <a:solidFill>
                  <a:srgbClr val="FF0000"/>
                </a:solidFill>
                <a:latin typeface="Tahoma" panose="020B0604030504040204" pitchFamily="34" charset="0"/>
                <a:ea typeface="Tahoma" panose="020B0604030504040204" pitchFamily="34" charset="0"/>
                <a:cs typeface="Tahoma" panose="020B0604030504040204" pitchFamily="34" charset="0"/>
              </a:rPr>
              <a:t>Yes</a:t>
            </a:r>
            <a:r>
              <a:rPr lang="en-US" sz="2200" dirty="0">
                <a:solidFill>
                  <a:prstClr val="black"/>
                </a:solidFill>
                <a:latin typeface="Tahoma" panose="020B0604030504040204" pitchFamily="34" charset="0"/>
                <a:ea typeface="Tahoma" panose="020B0604030504040204" pitchFamily="34" charset="0"/>
                <a:cs typeface="Tahoma" panose="020B0604030504040204" pitchFamily="34" charset="0"/>
              </a:rPr>
              <a:t>)</a:t>
            </a:r>
          </a:p>
          <a:p>
            <a:pPr marL="228600" lvl="0" indent="-228600" defTabSz="914400">
              <a:lnSpc>
                <a:spcPct val="100000"/>
              </a:lnSpc>
              <a:spcBef>
                <a:spcPts val="1000"/>
              </a:spcBef>
              <a:buSzPct val="95000"/>
              <a:defRPr/>
            </a:pPr>
            <a:r>
              <a:rPr lang="en-US" sz="2600" dirty="0">
                <a:solidFill>
                  <a:prstClr val="black"/>
                </a:solidFill>
                <a:latin typeface="Tahoma" panose="020B0604030504040204" pitchFamily="34" charset="0"/>
                <a:ea typeface="Tahoma" panose="020B0604030504040204" pitchFamily="34" charset="0"/>
                <a:cs typeface="Tahoma" panose="020B0604030504040204" pitchFamily="34" charset="0"/>
              </a:rPr>
              <a:t>Maybe additional question to resolve QI should have been whether a reasonable officer would have understood suspect to be surrendering when shot (?)</a:t>
            </a:r>
          </a:p>
          <a:p>
            <a:pPr marL="228600" lvl="0" indent="-228600" defTabSz="914400">
              <a:lnSpc>
                <a:spcPct val="100000"/>
              </a:lnSpc>
              <a:spcBef>
                <a:spcPts val="1000"/>
              </a:spcBef>
              <a:buSzPct val="95000"/>
              <a:defRPr/>
            </a:pPr>
            <a:r>
              <a:rPr lang="en-US" sz="2600" dirty="0">
                <a:solidFill>
                  <a:prstClr val="black"/>
                </a:solidFill>
                <a:latin typeface="Tahoma" panose="020B0604030504040204" pitchFamily="34" charset="0"/>
                <a:ea typeface="Tahoma" panose="020B0604030504040204" pitchFamily="34" charset="0"/>
                <a:cs typeface="Tahoma" panose="020B0604030504040204" pitchFamily="34" charset="0"/>
              </a:rPr>
              <a:t>Take away: </a:t>
            </a:r>
            <a:r>
              <a:rPr lang="en-US" sz="2600" dirty="0">
                <a:solidFill>
                  <a:srgbClr val="FF0000"/>
                </a:solidFill>
                <a:latin typeface="Tahoma" panose="020B0604030504040204" pitchFamily="34" charset="0"/>
                <a:ea typeface="Tahoma" panose="020B0604030504040204" pitchFamily="34" charset="0"/>
                <a:cs typeface="Tahoma" panose="020B0604030504040204" pitchFamily="34" charset="0"/>
              </a:rPr>
              <a:t>If special interrogatories are used, frame them very carefully</a:t>
            </a:r>
            <a:r>
              <a:rPr lang="en-US" sz="2600" dirty="0">
                <a:solidFill>
                  <a:prstClr val="black"/>
                </a:solidFill>
                <a:latin typeface="Tahoma" panose="020B0604030504040204" pitchFamily="34" charset="0"/>
                <a:ea typeface="Tahoma" panose="020B0604030504040204" pitchFamily="34" charset="0"/>
                <a:cs typeface="Tahoma" panose="020B0604030504040204" pitchFamily="34" charset="0"/>
              </a:rPr>
              <a:t>!</a:t>
            </a:r>
          </a:p>
          <a:p>
            <a:pPr marL="0" lvl="0" indent="0">
              <a:lnSpc>
                <a:spcPct val="100000"/>
              </a:lnSpc>
              <a:buNone/>
            </a:pPr>
            <a:endParaRPr lang="en-US" sz="1800" dirty="0">
              <a:solidFill>
                <a:srgbClr val="FF0000"/>
              </a:solidFill>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pPr marL="0" marR="0" lvl="0" indent="0" algn="r" defTabSz="1219170" rtl="0" eaLnBrk="1" fontAlgn="base" latinLnBrk="0" hangingPunct="1">
              <a:lnSpc>
                <a:spcPct val="100000"/>
              </a:lnSpc>
              <a:spcBef>
                <a:spcPct val="0"/>
              </a:spcBef>
              <a:spcAft>
                <a:spcPct val="0"/>
              </a:spcAft>
              <a:buClrTx/>
              <a:buSzTx/>
              <a:buFontTx/>
              <a:buNone/>
              <a:tabLst/>
              <a:defRPr/>
            </a:pPr>
            <a:fld id="{1335725E-4E16-4099-AC8D-D40989800C49}" type="slidenum">
              <a:rPr kumimoji="0" lang="en-US" sz="1080" b="0" i="0" u="none" strike="noStrike" kern="1200" cap="none" spc="0" normalizeH="0" baseline="0" noProof="0">
                <a:ln>
                  <a:noFill/>
                </a:ln>
                <a:solidFill>
                  <a:prstClr val="black">
                    <a:tint val="75000"/>
                  </a:prstClr>
                </a:solidFill>
                <a:effectLst/>
                <a:uLnTx/>
                <a:uFillTx/>
                <a:latin typeface="Tahoma" pitchFamily="34" charset="0"/>
                <a:ea typeface="+mn-ea"/>
                <a:cs typeface="Arial" charset="0"/>
              </a:rPr>
              <a:pPr marL="0" marR="0" lvl="0" indent="0" algn="r" defTabSz="1219170" rtl="0" eaLnBrk="1" fontAlgn="base" latinLnBrk="0" hangingPunct="1">
                <a:lnSpc>
                  <a:spcPct val="100000"/>
                </a:lnSpc>
                <a:spcBef>
                  <a:spcPct val="0"/>
                </a:spcBef>
                <a:spcAft>
                  <a:spcPct val="0"/>
                </a:spcAft>
                <a:buClrTx/>
                <a:buSzTx/>
                <a:buFontTx/>
                <a:buNone/>
                <a:tabLst/>
                <a:defRPr/>
              </a:pPr>
              <a:t>27</a:t>
            </a:fld>
            <a:endParaRPr kumimoji="0" lang="en-US" sz="1080" b="0" i="0" u="none" strike="noStrike" kern="1200" cap="none" spc="0" normalizeH="0" baseline="0" noProof="0" dirty="0">
              <a:ln>
                <a:noFill/>
              </a:ln>
              <a:solidFill>
                <a:prstClr val="black">
                  <a:tint val="75000"/>
                </a:prstClr>
              </a:solidFill>
              <a:effectLst/>
              <a:uLnTx/>
              <a:uFillTx/>
              <a:latin typeface="Tahoma" pitchFamily="34" charset="0"/>
              <a:ea typeface="+mn-ea"/>
              <a:cs typeface="Arial" charset="0"/>
            </a:endParaRPr>
          </a:p>
        </p:txBody>
      </p:sp>
    </p:spTree>
    <p:extLst>
      <p:ext uri="{BB962C8B-B14F-4D97-AF65-F5344CB8AC3E}">
        <p14:creationId xmlns:p14="http://schemas.microsoft.com/office/powerpoint/2010/main" val="3107212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2538" y="1"/>
            <a:ext cx="10515600" cy="946484"/>
          </a:xfrm>
        </p:spPr>
        <p:txBody>
          <a:bodyPr/>
          <a:lstStyle/>
          <a:p>
            <a:r>
              <a:rPr lang="en-US" sz="3200" dirty="0">
                <a:solidFill>
                  <a:schemeClr val="tx2"/>
                </a:solidFill>
              </a:rPr>
              <a:t>Current Landscape of Qualified Immunity</a:t>
            </a:r>
            <a:endParaRPr lang="en-US" dirty="0"/>
          </a:p>
        </p:txBody>
      </p:sp>
      <p:sp>
        <p:nvSpPr>
          <p:cNvPr id="3" name="Text Placeholder 2"/>
          <p:cNvSpPr>
            <a:spLocks noGrp="1"/>
          </p:cNvSpPr>
          <p:nvPr>
            <p:ph type="body" idx="1"/>
          </p:nvPr>
        </p:nvSpPr>
        <p:spPr>
          <a:xfrm>
            <a:off x="332509" y="1325564"/>
            <a:ext cx="11305309" cy="4866689"/>
          </a:xfrm>
        </p:spPr>
        <p:txBody>
          <a:bodyPr>
            <a:normAutofit/>
          </a:bodyPr>
          <a:lstStyle/>
          <a:p>
            <a:pPr eaLnBrk="0" hangingPunct="0">
              <a:lnSpc>
                <a:spcPct val="100000"/>
              </a:lnSpc>
              <a:spcBef>
                <a:spcPct val="20000"/>
              </a:spcBef>
              <a:buClr>
                <a:srgbClr val="FF0000"/>
              </a:buClr>
              <a:buSzPct val="105000"/>
              <a:defRPr/>
            </a:pPr>
            <a:r>
              <a:rPr lang="en-US" sz="2400" kern="0" dirty="0"/>
              <a:t>Since </a:t>
            </a:r>
            <a:r>
              <a:rPr lang="en-US" sz="2400" i="1" kern="0" dirty="0"/>
              <a:t>Harlow </a:t>
            </a:r>
            <a:r>
              <a:rPr lang="en-US" sz="2400" kern="0" dirty="0"/>
              <a:t>(1982) the S. Ct. has confronted the qualified immunity issue in over </a:t>
            </a:r>
            <a:r>
              <a:rPr lang="en-US" sz="2400" kern="0" dirty="0">
                <a:solidFill>
                  <a:srgbClr val="FF0000"/>
                </a:solidFill>
              </a:rPr>
              <a:t>30 cases</a:t>
            </a:r>
            <a:r>
              <a:rPr lang="en-US" sz="2400" kern="0" dirty="0"/>
              <a:t>. </a:t>
            </a:r>
          </a:p>
          <a:p>
            <a:pPr eaLnBrk="0" hangingPunct="0">
              <a:lnSpc>
                <a:spcPct val="100000"/>
              </a:lnSpc>
              <a:spcBef>
                <a:spcPct val="20000"/>
              </a:spcBef>
              <a:buClr>
                <a:srgbClr val="FF0000"/>
              </a:buClr>
              <a:buSzPct val="105000"/>
              <a:defRPr/>
            </a:pPr>
            <a:r>
              <a:rPr lang="en-US" sz="2400" kern="0" dirty="0"/>
              <a:t>Plaintiffs have prevailed </a:t>
            </a:r>
            <a:r>
              <a:rPr lang="en-US" sz="2400" kern="0" dirty="0">
                <a:solidFill>
                  <a:srgbClr val="FF0000"/>
                </a:solidFill>
              </a:rPr>
              <a:t>three times.</a:t>
            </a:r>
            <a:r>
              <a:rPr lang="en-US" sz="2400" kern="0" dirty="0"/>
              <a:t> </a:t>
            </a:r>
            <a:r>
              <a:rPr lang="en-US" sz="2400" i="1" kern="0" dirty="0">
                <a:solidFill>
                  <a:srgbClr val="FF0000"/>
                </a:solidFill>
              </a:rPr>
              <a:t>Hope</a:t>
            </a:r>
            <a:r>
              <a:rPr lang="en-US" sz="2400" i="1" kern="0" dirty="0">
                <a:solidFill>
                  <a:prstClr val="black"/>
                </a:solidFill>
              </a:rPr>
              <a:t> </a:t>
            </a:r>
            <a:r>
              <a:rPr lang="en-US" sz="2400" kern="0" dirty="0">
                <a:solidFill>
                  <a:prstClr val="black"/>
                </a:solidFill>
              </a:rPr>
              <a:t>(2002); </a:t>
            </a:r>
            <a:r>
              <a:rPr lang="en-US" sz="2400" i="1" kern="0" dirty="0">
                <a:solidFill>
                  <a:srgbClr val="FF0000"/>
                </a:solidFill>
              </a:rPr>
              <a:t>Groh</a:t>
            </a:r>
            <a:r>
              <a:rPr lang="en-US" sz="2400" i="1" kern="0" dirty="0">
                <a:solidFill>
                  <a:prstClr val="black"/>
                </a:solidFill>
              </a:rPr>
              <a:t> </a:t>
            </a:r>
            <a:r>
              <a:rPr lang="en-US" sz="2400" kern="0" dirty="0">
                <a:solidFill>
                  <a:prstClr val="black"/>
                </a:solidFill>
              </a:rPr>
              <a:t>(2004); </a:t>
            </a:r>
            <a:r>
              <a:rPr lang="en-US" sz="2400" i="1" dirty="0">
                <a:solidFill>
                  <a:srgbClr val="FF0000"/>
                </a:solidFill>
              </a:rPr>
              <a:t>Taylor v. Riojas</a:t>
            </a:r>
            <a:r>
              <a:rPr lang="en-US" sz="2400" dirty="0">
                <a:solidFill>
                  <a:srgbClr val="FF0000"/>
                </a:solidFill>
              </a:rPr>
              <a:t> </a:t>
            </a:r>
            <a:r>
              <a:rPr lang="en-US" sz="2400" dirty="0">
                <a:solidFill>
                  <a:prstClr val="black"/>
                </a:solidFill>
              </a:rPr>
              <a:t>(2020) (per curiam) (clearly unconstitutional to house prisoner in cell under horrific conditions for six days)</a:t>
            </a:r>
            <a:endParaRPr lang="en-US" sz="2400" kern="0" dirty="0"/>
          </a:p>
          <a:p>
            <a:pPr eaLnBrk="0" hangingPunct="0">
              <a:lnSpc>
                <a:spcPct val="100000"/>
              </a:lnSpc>
              <a:spcBef>
                <a:spcPct val="20000"/>
              </a:spcBef>
              <a:buClr>
                <a:srgbClr val="FF0000"/>
              </a:buClr>
              <a:buSzPct val="105000"/>
              <a:defRPr/>
            </a:pPr>
            <a:r>
              <a:rPr lang="en-US" sz="2400" i="1" dirty="0"/>
              <a:t>See also </a:t>
            </a:r>
            <a:r>
              <a:rPr lang="en-US" sz="2400" i="1" dirty="0">
                <a:solidFill>
                  <a:srgbClr val="FF0000"/>
                </a:solidFill>
              </a:rPr>
              <a:t>McCoy v. Alamu, </a:t>
            </a:r>
            <a:r>
              <a:rPr lang="en-US" sz="2400" i="1" dirty="0"/>
              <a:t>cert. granted, vacated and remanded in light of Taylor v. Riojas</a:t>
            </a:r>
            <a:r>
              <a:rPr lang="en-US" sz="2400" dirty="0"/>
              <a:t> (unprovoked use of pepper spray on prisoner)</a:t>
            </a:r>
          </a:p>
          <a:p>
            <a:pPr eaLnBrk="0" hangingPunct="0">
              <a:lnSpc>
                <a:spcPct val="100000"/>
              </a:lnSpc>
              <a:spcBef>
                <a:spcPct val="20000"/>
              </a:spcBef>
              <a:buClr>
                <a:srgbClr val="FF0000"/>
              </a:buClr>
              <a:buSzPct val="105000"/>
              <a:defRPr/>
            </a:pPr>
            <a:r>
              <a:rPr lang="en-US" sz="2400" dirty="0">
                <a:solidFill>
                  <a:prstClr val="black"/>
                </a:solidFill>
                <a:ea typeface="Tahoma" panose="020B0604030504040204" pitchFamily="34" charset="0"/>
                <a:cs typeface="Tahoma" panose="020B0604030504040204" pitchFamily="34" charset="0"/>
              </a:rPr>
              <a:t>But note that </a:t>
            </a:r>
            <a:r>
              <a:rPr lang="en-US" sz="2400" i="1" dirty="0">
                <a:solidFill>
                  <a:srgbClr val="FF0000"/>
                </a:solidFill>
                <a:ea typeface="Tahoma" panose="020B0604030504040204" pitchFamily="34" charset="0"/>
                <a:cs typeface="Tahoma" panose="020B0604030504040204" pitchFamily="34" charset="0"/>
              </a:rPr>
              <a:t>Hope,</a:t>
            </a:r>
            <a:r>
              <a:rPr lang="en-US" sz="2400" i="1" dirty="0">
                <a:solidFill>
                  <a:prstClr val="black"/>
                </a:solidFill>
                <a:ea typeface="Tahoma" panose="020B0604030504040204" pitchFamily="34" charset="0"/>
                <a:cs typeface="Tahoma" panose="020B0604030504040204" pitchFamily="34" charset="0"/>
              </a:rPr>
              <a:t> </a:t>
            </a:r>
            <a:r>
              <a:rPr lang="en-US" sz="2400" i="1" dirty="0">
                <a:solidFill>
                  <a:srgbClr val="FF0000"/>
                </a:solidFill>
                <a:ea typeface="Tahoma" panose="020B0604030504040204" pitchFamily="34" charset="0"/>
                <a:cs typeface="Tahoma" panose="020B0604030504040204" pitchFamily="34" charset="0"/>
              </a:rPr>
              <a:t>Taylor</a:t>
            </a:r>
            <a:r>
              <a:rPr lang="en-US" sz="2400" i="1" dirty="0">
                <a:solidFill>
                  <a:prstClr val="black"/>
                </a:solidFill>
                <a:ea typeface="Tahoma" panose="020B0604030504040204" pitchFamily="34" charset="0"/>
                <a:cs typeface="Tahoma" panose="020B0604030504040204" pitchFamily="34" charset="0"/>
              </a:rPr>
              <a:t>, and </a:t>
            </a:r>
            <a:r>
              <a:rPr lang="en-US" sz="2400" i="1" dirty="0">
                <a:solidFill>
                  <a:srgbClr val="FF0000"/>
                </a:solidFill>
                <a:ea typeface="Tahoma" panose="020B0604030504040204" pitchFamily="34" charset="0"/>
                <a:cs typeface="Tahoma" panose="020B0604030504040204" pitchFamily="34" charset="0"/>
              </a:rPr>
              <a:t>McCoy</a:t>
            </a:r>
            <a:r>
              <a:rPr lang="en-US" sz="2400" i="1" dirty="0">
                <a:solidFill>
                  <a:prstClr val="black"/>
                </a:solidFill>
                <a:ea typeface="Tahoma" panose="020B0604030504040204" pitchFamily="34" charset="0"/>
                <a:cs typeface="Tahoma" panose="020B0604030504040204" pitchFamily="34" charset="0"/>
              </a:rPr>
              <a:t> </a:t>
            </a:r>
            <a:r>
              <a:rPr lang="en-US" sz="2400" dirty="0">
                <a:solidFill>
                  <a:prstClr val="black"/>
                </a:solidFill>
                <a:ea typeface="Tahoma" panose="020B0604030504040204" pitchFamily="34" charset="0"/>
                <a:cs typeface="Tahoma" panose="020B0604030504040204" pitchFamily="34" charset="0"/>
              </a:rPr>
              <a:t>all involve claims under </a:t>
            </a:r>
            <a:r>
              <a:rPr lang="en-US" sz="2400" dirty="0">
                <a:solidFill>
                  <a:srgbClr val="FF0000"/>
                </a:solidFill>
                <a:ea typeface="Tahoma" panose="020B0604030504040204" pitchFamily="34" charset="0"/>
                <a:cs typeface="Tahoma" panose="020B0604030504040204" pitchFamily="34" charset="0"/>
              </a:rPr>
              <a:t>8th Amendment</a:t>
            </a:r>
            <a:r>
              <a:rPr lang="en-US" sz="2400" dirty="0">
                <a:solidFill>
                  <a:prstClr val="black"/>
                </a:solidFill>
                <a:ea typeface="Tahoma" panose="020B0604030504040204" pitchFamily="34" charset="0"/>
                <a:cs typeface="Tahoma" panose="020B0604030504040204" pitchFamily="34" charset="0"/>
              </a:rPr>
              <a:t>, not 4th or 14th Amendments. </a:t>
            </a:r>
          </a:p>
          <a:p>
            <a:pPr marL="0" indent="0" eaLnBrk="0" hangingPunct="0">
              <a:lnSpc>
                <a:spcPct val="100000"/>
              </a:lnSpc>
              <a:spcBef>
                <a:spcPct val="20000"/>
              </a:spcBef>
              <a:buClr>
                <a:srgbClr val="FF0000"/>
              </a:buClr>
              <a:buSzPct val="105000"/>
              <a:buNone/>
              <a:defRPr/>
            </a:pPr>
            <a:endParaRPr lang="en-US" sz="2400" dirty="0"/>
          </a:p>
          <a:p>
            <a:pPr marL="0" lvl="0" indent="0" eaLnBrk="0" fontAlgn="base" hangingPunct="0">
              <a:lnSpc>
                <a:spcPct val="100000"/>
              </a:lnSpc>
              <a:spcBef>
                <a:spcPct val="20000"/>
              </a:spcBef>
              <a:spcAft>
                <a:spcPct val="0"/>
              </a:spcAft>
              <a:buClr>
                <a:srgbClr val="FF0000"/>
              </a:buClr>
              <a:buSzPct val="105000"/>
              <a:buNone/>
              <a:defRPr/>
            </a:pPr>
            <a:endParaRPr lang="en-US" sz="2400" dirty="0"/>
          </a:p>
          <a:p>
            <a:pPr marL="0" indent="0">
              <a:buNone/>
            </a:pPr>
            <a:endParaRPr lang="en-US" dirty="0"/>
          </a:p>
          <a:p>
            <a:pPr marL="0" indent="0" defTabSz="617220">
              <a:spcBef>
                <a:spcPts val="338"/>
              </a:spcBef>
              <a:buClr>
                <a:srgbClr val="FF0000"/>
              </a:buClr>
              <a:buNone/>
              <a:defRPr/>
            </a:pPr>
            <a:endParaRPr lang="en-US"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defTabSz="617220">
              <a:spcBef>
                <a:spcPts val="338"/>
              </a:spcBef>
              <a:buClr>
                <a:srgbClr val="44546A"/>
              </a:buClr>
              <a:defRPr/>
            </a:pPr>
            <a:endParaRPr lang="en-US" sz="36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742950" indent="-742950" defTabSz="617220">
              <a:spcBef>
                <a:spcPts val="338"/>
              </a:spcBef>
              <a:buClr>
                <a:srgbClr val="44546A"/>
              </a:buClr>
              <a:buFont typeface="+mj-lt"/>
              <a:buAutoNum type="arabicPeriod"/>
              <a:defRPr/>
            </a:pPr>
            <a:endParaRPr lang="en-US" sz="36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A33E28-4D21-47F9-BA64-B468DF7F86F3}" type="slidenum">
              <a:rPr kumimoji="0" lang="en-US" sz="1200" b="0" i="0" u="none" strike="noStrike" kern="1200" cap="none" spc="0" normalizeH="0" baseline="0" noProof="0" smtClean="0">
                <a:ln>
                  <a:noFill/>
                </a:ln>
                <a:solidFill>
                  <a:prstClr val="black">
                    <a:tint val="75000"/>
                  </a:prstClr>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Tahoma"/>
              <a:ea typeface="+mn-ea"/>
              <a:cs typeface="+mn-cs"/>
            </a:endParaRPr>
          </a:p>
        </p:txBody>
      </p:sp>
    </p:spTree>
    <p:extLst>
      <p:ext uri="{BB962C8B-B14F-4D97-AF65-F5344CB8AC3E}">
        <p14:creationId xmlns:p14="http://schemas.microsoft.com/office/powerpoint/2010/main" val="4010486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2538" y="1"/>
            <a:ext cx="10515600" cy="946484"/>
          </a:xfrm>
        </p:spPr>
        <p:txBody>
          <a:bodyPr/>
          <a:lstStyle/>
          <a:p>
            <a:r>
              <a:rPr lang="en-US" sz="3200" dirty="0">
                <a:solidFill>
                  <a:schemeClr val="tx2"/>
                </a:solidFill>
              </a:rPr>
              <a:t>Current Landscape of Qualified Immunity</a:t>
            </a:r>
            <a:endParaRPr lang="en-US" dirty="0"/>
          </a:p>
        </p:txBody>
      </p:sp>
      <p:sp>
        <p:nvSpPr>
          <p:cNvPr id="3" name="Text Placeholder 2"/>
          <p:cNvSpPr>
            <a:spLocks noGrp="1"/>
          </p:cNvSpPr>
          <p:nvPr>
            <p:ph type="body" idx="1"/>
          </p:nvPr>
        </p:nvSpPr>
        <p:spPr>
          <a:xfrm>
            <a:off x="332509" y="1325564"/>
            <a:ext cx="11371811" cy="5106058"/>
          </a:xfrm>
        </p:spPr>
        <p:txBody>
          <a:bodyPr>
            <a:normAutofit fontScale="77500" lnSpcReduction="20000"/>
          </a:bodyPr>
          <a:lstStyle/>
          <a:p>
            <a:pPr lvl="0">
              <a:lnSpc>
                <a:spcPct val="100000"/>
              </a:lnSpc>
              <a:buClr>
                <a:srgbClr val="FF0000"/>
              </a:buClr>
            </a:pPr>
            <a:r>
              <a:rPr lang="en-US" sz="3400" i="1" dirty="0">
                <a:solidFill>
                  <a:prstClr val="black"/>
                </a:solidFill>
                <a:ea typeface="Tahoma" panose="020B0604030504040204" pitchFamily="34" charset="0"/>
                <a:cs typeface="Tahoma" panose="020B0604030504040204" pitchFamily="34" charset="0"/>
              </a:rPr>
              <a:t>See </a:t>
            </a:r>
            <a:r>
              <a:rPr lang="en-US" sz="3400" i="1" dirty="0">
                <a:solidFill>
                  <a:srgbClr val="FF0000"/>
                </a:solidFill>
              </a:rPr>
              <a:t>Henderson v. Harris County, Texas </a:t>
            </a:r>
            <a:r>
              <a:rPr lang="en-US" sz="3400" dirty="0"/>
              <a:t>(5th Cir. Oct. 12, 2022)</a:t>
            </a:r>
            <a:endParaRPr lang="en-US" sz="3400" i="1" dirty="0">
              <a:solidFill>
                <a:srgbClr val="FF0000"/>
              </a:solidFill>
            </a:endParaRPr>
          </a:p>
          <a:p>
            <a:pPr lvl="1">
              <a:lnSpc>
                <a:spcPct val="100000"/>
              </a:lnSpc>
              <a:buClr>
                <a:srgbClr val="FF0000"/>
              </a:buClr>
            </a:pPr>
            <a:r>
              <a:rPr lang="en-US" sz="3400" dirty="0"/>
              <a:t>The hurdle of overcoming qualified immunity is even higher when the plaintiff alleges a Fourth Amendment violation. </a:t>
            </a:r>
          </a:p>
          <a:p>
            <a:pPr lvl="1">
              <a:lnSpc>
                <a:spcPct val="100000"/>
              </a:lnSpc>
              <a:buClr>
                <a:srgbClr val="FF0000"/>
              </a:buClr>
            </a:pPr>
            <a:r>
              <a:rPr lang="en-US" sz="3400" i="1" dirty="0">
                <a:solidFill>
                  <a:srgbClr val="FF0000"/>
                </a:solidFill>
              </a:rPr>
              <a:t>Hope</a:t>
            </a:r>
            <a:r>
              <a:rPr lang="en-US" sz="3400" dirty="0">
                <a:solidFill>
                  <a:srgbClr val="FF0000"/>
                </a:solidFill>
              </a:rPr>
              <a:t> </a:t>
            </a:r>
            <a:r>
              <a:rPr lang="en-US" sz="3400" dirty="0"/>
              <a:t>and </a:t>
            </a:r>
            <a:r>
              <a:rPr lang="en-US" sz="3400" i="1" dirty="0">
                <a:solidFill>
                  <a:srgbClr val="FF0000"/>
                </a:solidFill>
              </a:rPr>
              <a:t>Taylor</a:t>
            </a:r>
            <a:r>
              <a:rPr lang="en-US" sz="3400" dirty="0"/>
              <a:t> are Eighth Amendment cases that predated </a:t>
            </a:r>
            <a:r>
              <a:rPr lang="en-US" sz="3400" i="1" dirty="0">
                <a:solidFill>
                  <a:srgbClr val="FF0000"/>
                </a:solidFill>
              </a:rPr>
              <a:t>City of Tahlequah.</a:t>
            </a:r>
            <a:r>
              <a:rPr lang="en-US" sz="3400" dirty="0"/>
              <a:t> </a:t>
            </a:r>
          </a:p>
          <a:p>
            <a:pPr lvl="1">
              <a:lnSpc>
                <a:spcPct val="100000"/>
              </a:lnSpc>
              <a:buClr>
                <a:srgbClr val="FF0000"/>
              </a:buClr>
            </a:pPr>
            <a:r>
              <a:rPr lang="en-US" sz="3400" dirty="0">
                <a:solidFill>
                  <a:prstClr val="black"/>
                </a:solidFill>
              </a:rPr>
              <a:t>So it is unclear how much if any weight we should place on obvious </a:t>
            </a:r>
            <a:r>
              <a:rPr lang="en-US" sz="3400" i="1" dirty="0">
                <a:solidFill>
                  <a:srgbClr val="FF0000"/>
                </a:solidFill>
              </a:rPr>
              <a:t>Eighth</a:t>
            </a:r>
            <a:r>
              <a:rPr lang="en-US" sz="3400" dirty="0">
                <a:solidFill>
                  <a:prstClr val="black"/>
                </a:solidFill>
              </a:rPr>
              <a:t> Amendment cases in the face of Supreme Court direction in  </a:t>
            </a:r>
            <a:r>
              <a:rPr lang="en-US" sz="3400" i="1" dirty="0">
                <a:solidFill>
                  <a:srgbClr val="FF0000"/>
                </a:solidFill>
              </a:rPr>
              <a:t>Fourth</a:t>
            </a:r>
            <a:r>
              <a:rPr lang="en-US" sz="3400" dirty="0">
                <a:solidFill>
                  <a:srgbClr val="FF0000"/>
                </a:solidFill>
              </a:rPr>
              <a:t> </a:t>
            </a:r>
            <a:r>
              <a:rPr lang="en-US" sz="3400" dirty="0">
                <a:solidFill>
                  <a:prstClr val="black"/>
                </a:solidFill>
              </a:rPr>
              <a:t>Amendment cases ‘not to define clearly established law at too high a level of generality.’</a:t>
            </a:r>
          </a:p>
          <a:p>
            <a:pPr marL="205735" lvl="0" indent="-205735" defTabSz="822939">
              <a:lnSpc>
                <a:spcPct val="120000"/>
              </a:lnSpc>
              <a:spcBef>
                <a:spcPts val="900"/>
              </a:spcBef>
              <a:buClr>
                <a:srgbClr val="FF0000"/>
              </a:buClr>
            </a:pPr>
            <a:r>
              <a:rPr lang="en-US" sz="3400" i="1" dirty="0">
                <a:solidFill>
                  <a:prstClr val="black"/>
                </a:solidFill>
                <a:ea typeface="Tahoma" panose="020B0604030504040204" pitchFamily="34" charset="0"/>
                <a:cs typeface="Tahoma" panose="020B0604030504040204" pitchFamily="34" charset="0"/>
              </a:rPr>
              <a:t>See also </a:t>
            </a:r>
            <a:r>
              <a:rPr lang="en-US" sz="3400" i="1" dirty="0">
                <a:solidFill>
                  <a:srgbClr val="FF0000"/>
                </a:solidFill>
              </a:rPr>
              <a:t>Fugate v. </a:t>
            </a:r>
            <a:r>
              <a:rPr lang="en-US" sz="3400" i="1" dirty="0" err="1">
                <a:solidFill>
                  <a:srgbClr val="FF0000"/>
                </a:solidFill>
              </a:rPr>
              <a:t>Erdos</a:t>
            </a:r>
            <a:r>
              <a:rPr lang="en-US" sz="3400" dirty="0">
                <a:solidFill>
                  <a:prstClr val="black"/>
                </a:solidFill>
              </a:rPr>
              <a:t> (6th Cir. 2022) (not reported) </a:t>
            </a:r>
          </a:p>
          <a:p>
            <a:pPr marL="617205" lvl="1" indent="-205735" defTabSz="822939">
              <a:lnSpc>
                <a:spcPct val="120000"/>
              </a:lnSpc>
              <a:spcBef>
                <a:spcPts val="451"/>
              </a:spcBef>
              <a:buClr>
                <a:srgbClr val="FF0000"/>
              </a:buClr>
            </a:pPr>
            <a:r>
              <a:rPr lang="en-US" sz="3400" dirty="0">
                <a:solidFill>
                  <a:prstClr val="black"/>
                </a:solidFill>
              </a:rPr>
              <a:t>Noting that the Court has not required the same level of specificity for </a:t>
            </a:r>
            <a:r>
              <a:rPr lang="en-US" sz="3400" dirty="0">
                <a:solidFill>
                  <a:srgbClr val="FF0000"/>
                </a:solidFill>
              </a:rPr>
              <a:t>Eighth</a:t>
            </a:r>
            <a:r>
              <a:rPr lang="en-US" sz="3400" dirty="0">
                <a:solidFill>
                  <a:prstClr val="black"/>
                </a:solidFill>
              </a:rPr>
              <a:t> Amendment violations as it has for </a:t>
            </a:r>
            <a:r>
              <a:rPr lang="en-US" sz="3400" dirty="0">
                <a:solidFill>
                  <a:srgbClr val="FF0000"/>
                </a:solidFill>
              </a:rPr>
              <a:t>Fourth </a:t>
            </a:r>
            <a:r>
              <a:rPr lang="en-US" sz="3400" dirty="0">
                <a:solidFill>
                  <a:prstClr val="black"/>
                </a:solidFill>
              </a:rPr>
              <a:t>Amendment violations.</a:t>
            </a:r>
          </a:p>
          <a:p>
            <a:pPr marL="411470" lvl="1" indent="0" defTabSz="822939">
              <a:lnSpc>
                <a:spcPct val="120000"/>
              </a:lnSpc>
              <a:spcBef>
                <a:spcPts val="451"/>
              </a:spcBef>
              <a:buClr>
                <a:srgbClr val="FF0000"/>
              </a:buClr>
              <a:buNone/>
            </a:pPr>
            <a:endParaRPr lang="en-US" sz="3400" dirty="0">
              <a:solidFill>
                <a:prstClr val="black"/>
              </a:solidFill>
            </a:endParaRPr>
          </a:p>
          <a:p>
            <a:pPr marL="160005" indent="-205735" defTabSz="822939">
              <a:lnSpc>
                <a:spcPct val="120000"/>
              </a:lnSpc>
              <a:spcBef>
                <a:spcPts val="451"/>
              </a:spcBef>
              <a:buClr>
                <a:srgbClr val="FF0000"/>
              </a:buClr>
            </a:pPr>
            <a:endParaRPr lang="en-US" sz="3200" dirty="0">
              <a:solidFill>
                <a:prstClr val="black"/>
              </a:solidFill>
            </a:endParaRPr>
          </a:p>
          <a:p>
            <a:pPr>
              <a:lnSpc>
                <a:spcPct val="100000"/>
              </a:lnSpc>
              <a:buClr>
                <a:srgbClr val="FF0000"/>
              </a:buClr>
            </a:pPr>
            <a:endParaRPr lang="en-US" sz="3200" dirty="0">
              <a:solidFill>
                <a:prstClr val="black"/>
              </a:solidFill>
            </a:endParaRPr>
          </a:p>
          <a:p>
            <a:pPr lvl="1">
              <a:lnSpc>
                <a:spcPct val="100000"/>
              </a:lnSpc>
              <a:buClr>
                <a:srgbClr val="FF0000"/>
              </a:buClr>
            </a:pPr>
            <a:endParaRPr lang="en-US" sz="2800" dirty="0">
              <a:solidFill>
                <a:prstClr val="black"/>
              </a:solidFill>
              <a:ea typeface="Tahoma" panose="020B0604030504040204" pitchFamily="34" charset="0"/>
              <a:cs typeface="Tahoma" panose="020B0604030504040204" pitchFamily="34" charset="0"/>
            </a:endParaRPr>
          </a:p>
          <a:p>
            <a:pPr marL="457200" lvl="1" indent="0">
              <a:lnSpc>
                <a:spcPct val="100000"/>
              </a:lnSpc>
              <a:buClr>
                <a:srgbClr val="FF0000"/>
              </a:buClr>
              <a:buNone/>
            </a:pPr>
            <a:endParaRPr lang="en-US" sz="2800" dirty="0">
              <a:solidFill>
                <a:srgbClr val="FF0000"/>
              </a:solidFill>
              <a:ea typeface="Tahoma" panose="020B0604030504040204" pitchFamily="34" charset="0"/>
              <a:cs typeface="Tahoma" panose="020B0604030504040204" pitchFamily="34" charset="0"/>
            </a:endParaRPr>
          </a:p>
          <a:p>
            <a:pPr lvl="1">
              <a:lnSpc>
                <a:spcPct val="100000"/>
              </a:lnSpc>
              <a:buClr>
                <a:srgbClr val="FF0000"/>
              </a:buClr>
            </a:pPr>
            <a:endParaRPr lang="en-US" dirty="0"/>
          </a:p>
          <a:p>
            <a:pPr marL="0" indent="0" algn="just">
              <a:lnSpc>
                <a:spcPct val="100000"/>
              </a:lnSpc>
              <a:buNone/>
            </a:pPr>
            <a:endParaRPr lang="en-US" dirty="0"/>
          </a:p>
          <a:p>
            <a:pPr marL="0" indent="0" defTabSz="617220">
              <a:spcBef>
                <a:spcPts val="338"/>
              </a:spcBef>
              <a:buClr>
                <a:srgbClr val="FF0000"/>
              </a:buClr>
              <a:buNone/>
              <a:defRPr/>
            </a:pPr>
            <a:endParaRPr lang="en-US"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defTabSz="617220">
              <a:spcBef>
                <a:spcPts val="338"/>
              </a:spcBef>
              <a:buClr>
                <a:srgbClr val="44546A"/>
              </a:buClr>
              <a:defRPr/>
            </a:pPr>
            <a:endParaRPr lang="en-US" sz="36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742950" indent="-742950" defTabSz="617220">
              <a:spcBef>
                <a:spcPts val="338"/>
              </a:spcBef>
              <a:buClr>
                <a:srgbClr val="44546A"/>
              </a:buClr>
              <a:buFont typeface="+mj-lt"/>
              <a:buAutoNum type="arabicPeriod"/>
              <a:defRPr/>
            </a:pPr>
            <a:endParaRPr lang="en-US" sz="36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A33E28-4D21-47F9-BA64-B468DF7F86F3}" type="slidenum">
              <a:rPr kumimoji="0" lang="en-US" sz="1200" b="0" i="0" u="none" strike="noStrike" kern="1200" cap="none" spc="0" normalizeH="0" baseline="0" noProof="0" smtClean="0">
                <a:ln>
                  <a:noFill/>
                </a:ln>
                <a:solidFill>
                  <a:prstClr val="black">
                    <a:tint val="75000"/>
                  </a:prstClr>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Tahoma"/>
              <a:ea typeface="+mn-ea"/>
              <a:cs typeface="+mn-cs"/>
            </a:endParaRPr>
          </a:p>
        </p:txBody>
      </p:sp>
    </p:spTree>
    <p:extLst>
      <p:ext uri="{BB962C8B-B14F-4D97-AF65-F5344CB8AC3E}">
        <p14:creationId xmlns:p14="http://schemas.microsoft.com/office/powerpoint/2010/main" val="1697793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2538" y="1"/>
            <a:ext cx="10515600" cy="946484"/>
          </a:xfrm>
        </p:spPr>
        <p:txBody>
          <a:bodyPr/>
          <a:lstStyle/>
          <a:p>
            <a:r>
              <a:rPr lang="en-US" sz="3200" dirty="0">
                <a:solidFill>
                  <a:schemeClr val="tx2"/>
                </a:solidFill>
              </a:rPr>
              <a:t>Current Landscape of Qualified Immunity</a:t>
            </a:r>
            <a:endParaRPr lang="en-US" dirty="0"/>
          </a:p>
        </p:txBody>
      </p:sp>
      <p:sp>
        <p:nvSpPr>
          <p:cNvPr id="3" name="Text Placeholder 2"/>
          <p:cNvSpPr>
            <a:spLocks noGrp="1"/>
          </p:cNvSpPr>
          <p:nvPr>
            <p:ph type="body" idx="1"/>
          </p:nvPr>
        </p:nvSpPr>
        <p:spPr>
          <a:xfrm>
            <a:off x="332509" y="1325564"/>
            <a:ext cx="11371811" cy="4841556"/>
          </a:xfrm>
        </p:spPr>
        <p:txBody>
          <a:bodyPr>
            <a:normAutofit/>
          </a:bodyPr>
          <a:lstStyle/>
          <a:p>
            <a:pPr lvl="0" eaLnBrk="0" fontAlgn="base" hangingPunct="0">
              <a:lnSpc>
                <a:spcPct val="100000"/>
              </a:lnSpc>
              <a:spcBef>
                <a:spcPct val="20000"/>
              </a:spcBef>
              <a:spcAft>
                <a:spcPct val="0"/>
              </a:spcAft>
              <a:buClr>
                <a:srgbClr val="FF0000"/>
              </a:buClr>
              <a:buSzPct val="105000"/>
              <a:defRPr/>
            </a:pPr>
            <a:r>
              <a:rPr lang="en-US" sz="2400" dirty="0">
                <a:solidFill>
                  <a:srgbClr val="FF0000"/>
                </a:solidFill>
              </a:rPr>
              <a:t>Since June 2020</a:t>
            </a:r>
            <a:r>
              <a:rPr lang="en-US" sz="2400" dirty="0"/>
              <a:t>, the Supreme Court has </a:t>
            </a:r>
            <a:r>
              <a:rPr lang="en-US" sz="2400" dirty="0">
                <a:solidFill>
                  <a:srgbClr val="FF0000"/>
                </a:solidFill>
              </a:rPr>
              <a:t>denied cert</a:t>
            </a:r>
            <a:r>
              <a:rPr lang="en-US" sz="2400" dirty="0"/>
              <a:t>. in </a:t>
            </a:r>
            <a:r>
              <a:rPr lang="en-US" sz="2400" dirty="0">
                <a:solidFill>
                  <a:srgbClr val="FF0000"/>
                </a:solidFill>
              </a:rPr>
              <a:t>42 cases </a:t>
            </a:r>
            <a:r>
              <a:rPr lang="en-US" sz="2400" dirty="0"/>
              <a:t>(by my count)</a:t>
            </a:r>
            <a:r>
              <a:rPr lang="en-US" sz="2400" dirty="0">
                <a:solidFill>
                  <a:srgbClr val="FF0000"/>
                </a:solidFill>
              </a:rPr>
              <a:t> </a:t>
            </a:r>
            <a:r>
              <a:rPr lang="en-US" sz="2400" dirty="0"/>
              <a:t>where qualified immunity was in issue, demonstrating little to no interest in modifying or eliminating the doctrine.</a:t>
            </a:r>
          </a:p>
          <a:p>
            <a:pPr>
              <a:lnSpc>
                <a:spcPct val="110000"/>
              </a:lnSpc>
            </a:pPr>
            <a:r>
              <a:rPr lang="en-US" sz="2400" dirty="0">
                <a:solidFill>
                  <a:prstClr val="black"/>
                </a:solidFill>
              </a:rPr>
              <a:t>Maybe the Onion brief supporting a grant  of cert in </a:t>
            </a:r>
            <a:r>
              <a:rPr lang="en-US" sz="2400" i="1" dirty="0">
                <a:solidFill>
                  <a:srgbClr val="FF0000"/>
                </a:solidFill>
              </a:rPr>
              <a:t>Novak v. City of Parma, Ohio</a:t>
            </a:r>
            <a:r>
              <a:rPr lang="en-US" sz="2400" dirty="0"/>
              <a:t>, 33 F.4th 296 (6th Cir. 2022), </a:t>
            </a:r>
            <a:r>
              <a:rPr lang="en-US" sz="2400" i="1" dirty="0"/>
              <a:t>pet. for cert. filed</a:t>
            </a:r>
            <a:r>
              <a:rPr lang="en-US" sz="2400" dirty="0"/>
              <a:t>, No. 22-293 (Sept. 26, 2022) will generate some interest: </a:t>
            </a:r>
          </a:p>
          <a:p>
            <a:pPr>
              <a:lnSpc>
                <a:spcPct val="110000"/>
              </a:lnSpc>
            </a:pPr>
            <a:r>
              <a:rPr lang="en-US" sz="2400" dirty="0"/>
              <a:t>The </a:t>
            </a:r>
            <a:r>
              <a:rPr lang="en-US" sz="2400" b="1" dirty="0"/>
              <a:t>questions presented</a:t>
            </a:r>
            <a:r>
              <a:rPr lang="en-US" sz="2400" dirty="0"/>
              <a:t> are: </a:t>
            </a:r>
          </a:p>
          <a:p>
            <a:pPr marL="457200" lvl="1" indent="0">
              <a:lnSpc>
                <a:spcPct val="110000"/>
              </a:lnSpc>
              <a:buNone/>
            </a:pPr>
            <a:r>
              <a:rPr lang="en-US" dirty="0">
                <a:solidFill>
                  <a:srgbClr val="FF0000"/>
                </a:solidFill>
              </a:rPr>
              <a:t>1. </a:t>
            </a:r>
            <a:r>
              <a:rPr lang="en-US" dirty="0"/>
              <a:t>Whether an officer is entitled to qualified immunity for arresting an individual based solely on speech parodying the government, so long as no case has previously held the particular speech is protected. </a:t>
            </a:r>
          </a:p>
          <a:p>
            <a:pPr marL="457200" lvl="1" indent="0">
              <a:lnSpc>
                <a:spcPct val="110000"/>
              </a:lnSpc>
              <a:buNone/>
            </a:pPr>
            <a:r>
              <a:rPr lang="en-US" dirty="0">
                <a:solidFill>
                  <a:srgbClr val="FF0000"/>
                </a:solidFill>
              </a:rPr>
              <a:t>2. </a:t>
            </a:r>
            <a:r>
              <a:rPr lang="en-US" dirty="0"/>
              <a:t>Whether the Court should reconsider the doctrine of qualified immunity.</a:t>
            </a:r>
          </a:p>
          <a:p>
            <a:pPr marL="0" lvl="0" indent="0" eaLnBrk="0" fontAlgn="base" hangingPunct="0">
              <a:lnSpc>
                <a:spcPct val="100000"/>
              </a:lnSpc>
              <a:spcBef>
                <a:spcPct val="20000"/>
              </a:spcBef>
              <a:spcAft>
                <a:spcPct val="0"/>
              </a:spcAft>
              <a:buClr>
                <a:srgbClr val="FF0000"/>
              </a:buClr>
              <a:buSzPct val="105000"/>
              <a:buNone/>
              <a:defRPr/>
            </a:pPr>
            <a:endParaRPr lang="en-US" sz="3400" dirty="0">
              <a:solidFill>
                <a:prstClr val="black"/>
              </a:solidFill>
            </a:endParaRPr>
          </a:p>
          <a:p>
            <a:pPr marL="160005" indent="-205735" defTabSz="822939">
              <a:lnSpc>
                <a:spcPct val="120000"/>
              </a:lnSpc>
              <a:spcBef>
                <a:spcPts val="451"/>
              </a:spcBef>
              <a:buClr>
                <a:srgbClr val="FF0000"/>
              </a:buClr>
            </a:pPr>
            <a:endParaRPr lang="en-US" sz="3200" dirty="0">
              <a:solidFill>
                <a:prstClr val="black"/>
              </a:solidFill>
            </a:endParaRPr>
          </a:p>
          <a:p>
            <a:pPr>
              <a:lnSpc>
                <a:spcPct val="100000"/>
              </a:lnSpc>
              <a:buClr>
                <a:srgbClr val="FF0000"/>
              </a:buClr>
            </a:pPr>
            <a:endParaRPr lang="en-US" sz="3200" dirty="0">
              <a:solidFill>
                <a:prstClr val="black"/>
              </a:solidFill>
            </a:endParaRPr>
          </a:p>
          <a:p>
            <a:pPr lvl="1">
              <a:lnSpc>
                <a:spcPct val="100000"/>
              </a:lnSpc>
              <a:buClr>
                <a:srgbClr val="FF0000"/>
              </a:buClr>
            </a:pPr>
            <a:endParaRPr lang="en-US" sz="2800" dirty="0">
              <a:solidFill>
                <a:prstClr val="black"/>
              </a:solidFill>
              <a:ea typeface="Tahoma" panose="020B0604030504040204" pitchFamily="34" charset="0"/>
              <a:cs typeface="Tahoma" panose="020B0604030504040204" pitchFamily="34" charset="0"/>
            </a:endParaRPr>
          </a:p>
          <a:p>
            <a:pPr marL="457200" lvl="1" indent="0">
              <a:lnSpc>
                <a:spcPct val="100000"/>
              </a:lnSpc>
              <a:buClr>
                <a:srgbClr val="FF0000"/>
              </a:buClr>
              <a:buNone/>
            </a:pPr>
            <a:endParaRPr lang="en-US" sz="2800" dirty="0">
              <a:solidFill>
                <a:srgbClr val="FF0000"/>
              </a:solidFill>
              <a:ea typeface="Tahoma" panose="020B0604030504040204" pitchFamily="34" charset="0"/>
              <a:cs typeface="Tahoma" panose="020B0604030504040204" pitchFamily="34" charset="0"/>
            </a:endParaRPr>
          </a:p>
          <a:p>
            <a:pPr lvl="1">
              <a:lnSpc>
                <a:spcPct val="100000"/>
              </a:lnSpc>
              <a:buClr>
                <a:srgbClr val="FF0000"/>
              </a:buClr>
            </a:pPr>
            <a:endParaRPr lang="en-US" dirty="0"/>
          </a:p>
          <a:p>
            <a:pPr marL="0" indent="0" algn="just">
              <a:lnSpc>
                <a:spcPct val="100000"/>
              </a:lnSpc>
              <a:buNone/>
            </a:pPr>
            <a:endParaRPr lang="en-US" dirty="0"/>
          </a:p>
          <a:p>
            <a:pPr marL="0" indent="0" defTabSz="617220">
              <a:spcBef>
                <a:spcPts val="338"/>
              </a:spcBef>
              <a:buClr>
                <a:srgbClr val="FF0000"/>
              </a:buClr>
              <a:buNone/>
              <a:defRPr/>
            </a:pPr>
            <a:endParaRPr lang="en-US"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defTabSz="617220">
              <a:spcBef>
                <a:spcPts val="338"/>
              </a:spcBef>
              <a:buClr>
                <a:srgbClr val="44546A"/>
              </a:buClr>
              <a:defRPr/>
            </a:pPr>
            <a:endParaRPr lang="en-US" sz="36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742950" indent="-742950" defTabSz="617220">
              <a:spcBef>
                <a:spcPts val="338"/>
              </a:spcBef>
              <a:buClr>
                <a:srgbClr val="44546A"/>
              </a:buClr>
              <a:buFont typeface="+mj-lt"/>
              <a:buAutoNum type="arabicPeriod"/>
              <a:defRPr/>
            </a:pPr>
            <a:endParaRPr lang="en-US" sz="36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A33E28-4D21-47F9-BA64-B468DF7F86F3}" type="slidenum">
              <a:rPr kumimoji="0" lang="en-US" sz="1200" b="0" i="0" u="none" strike="noStrike" kern="1200" cap="none" spc="0" normalizeH="0" baseline="0" noProof="0" smtClean="0">
                <a:ln>
                  <a:noFill/>
                </a:ln>
                <a:solidFill>
                  <a:prstClr val="black">
                    <a:tint val="75000"/>
                  </a:prstClr>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Tahoma"/>
              <a:ea typeface="+mn-ea"/>
              <a:cs typeface="+mn-cs"/>
            </a:endParaRPr>
          </a:p>
        </p:txBody>
      </p:sp>
    </p:spTree>
    <p:extLst>
      <p:ext uri="{BB962C8B-B14F-4D97-AF65-F5344CB8AC3E}">
        <p14:creationId xmlns:p14="http://schemas.microsoft.com/office/powerpoint/2010/main" val="2227315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828800" y="279400"/>
            <a:ext cx="10160000" cy="711200"/>
          </a:xfrm>
        </p:spPr>
        <p:txBody>
          <a:bodyPr>
            <a:normAutofit/>
          </a:bodyPr>
          <a:lstStyle/>
          <a:p>
            <a:pPr eaLnBrk="1" hangingPunct="1"/>
            <a:r>
              <a:rPr lang="en-US" altLang="en-US" sz="3200" i="1" dirty="0">
                <a:solidFill>
                  <a:schemeClr val="tx2"/>
                </a:solidFill>
                <a:latin typeface="Tahoma" panose="020B0604030504040204" pitchFamily="34" charset="0"/>
                <a:ea typeface="Tahoma" panose="020B0604030504040204" pitchFamily="34" charset="0"/>
                <a:cs typeface="Tahoma" panose="020B0604030504040204" pitchFamily="34" charset="0"/>
              </a:rPr>
              <a:t>Pearson v. Callahan </a:t>
            </a:r>
            <a:r>
              <a:rPr lang="en-US" altLang="en-US" sz="3200" dirty="0">
                <a:solidFill>
                  <a:schemeClr val="tx2"/>
                </a:solidFill>
                <a:latin typeface="Tahoma" panose="020B0604030504040204" pitchFamily="34" charset="0"/>
                <a:ea typeface="Tahoma" panose="020B0604030504040204" pitchFamily="34" charset="0"/>
                <a:cs typeface="Tahoma" panose="020B0604030504040204" pitchFamily="34" charset="0"/>
              </a:rPr>
              <a:t>(2009) (unanimous Court)</a:t>
            </a:r>
          </a:p>
        </p:txBody>
      </p:sp>
      <p:sp>
        <p:nvSpPr>
          <p:cNvPr id="34819" name="Rectangle 3"/>
          <p:cNvSpPr>
            <a:spLocks noGrp="1" noChangeArrowheads="1"/>
          </p:cNvSpPr>
          <p:nvPr>
            <p:ph idx="1"/>
          </p:nvPr>
        </p:nvSpPr>
        <p:spPr>
          <a:xfrm>
            <a:off x="251884" y="1295401"/>
            <a:ext cx="11366960" cy="4489174"/>
          </a:xfrm>
        </p:spPr>
        <p:txBody>
          <a:bodyPr>
            <a:normAutofit fontScale="62500" lnSpcReduction="20000"/>
          </a:bodyPr>
          <a:lstStyle/>
          <a:p>
            <a:pPr>
              <a:lnSpc>
                <a:spcPct val="120000"/>
              </a:lnSpc>
            </a:pPr>
            <a:r>
              <a:rPr lang="en-US" sz="3200" dirty="0"/>
              <a:t>Previously, </a:t>
            </a:r>
            <a:r>
              <a:rPr lang="en-US" sz="3200" i="1" dirty="0">
                <a:solidFill>
                  <a:srgbClr val="FF0000"/>
                </a:solidFill>
              </a:rPr>
              <a:t>Wilson-Saucier</a:t>
            </a:r>
            <a:r>
              <a:rPr lang="en-US" sz="3200" dirty="0">
                <a:solidFill>
                  <a:srgbClr val="FF0000"/>
                </a:solidFill>
              </a:rPr>
              <a:t> </a:t>
            </a:r>
            <a:r>
              <a:rPr lang="en-US" sz="3200" dirty="0"/>
              <a:t>sequencing:</a:t>
            </a:r>
          </a:p>
          <a:p>
            <a:pPr lvl="1">
              <a:lnSpc>
                <a:spcPct val="120000"/>
              </a:lnSpc>
            </a:pPr>
            <a:r>
              <a:rPr lang="en-US" sz="3200" dirty="0"/>
              <a:t>Required courts to </a:t>
            </a:r>
            <a:r>
              <a:rPr lang="en-US" sz="3200" dirty="0">
                <a:solidFill>
                  <a:srgbClr val="FF0000"/>
                </a:solidFill>
              </a:rPr>
              <a:t>(1) </a:t>
            </a:r>
            <a:r>
              <a:rPr lang="en-US" sz="3200" dirty="0"/>
              <a:t>decide whether P asserted the violation of a constitutional right, and </a:t>
            </a:r>
            <a:r>
              <a:rPr lang="en-US" sz="3200" dirty="0">
                <a:solidFill>
                  <a:srgbClr val="FF0000"/>
                </a:solidFill>
              </a:rPr>
              <a:t>(2)</a:t>
            </a:r>
            <a:r>
              <a:rPr lang="en-US" sz="3200" dirty="0"/>
              <a:t> determine whether the identified right was clearly established at time of challenged conduct.</a:t>
            </a:r>
          </a:p>
          <a:p>
            <a:pPr lvl="1">
              <a:lnSpc>
                <a:spcPct val="120000"/>
              </a:lnSpc>
            </a:pPr>
            <a:r>
              <a:rPr lang="en-US" sz="3200" dirty="0">
                <a:solidFill>
                  <a:srgbClr val="FF0000"/>
                </a:solidFill>
              </a:rPr>
              <a:t>Pros</a:t>
            </a:r>
            <a:r>
              <a:rPr lang="en-US" sz="3200" dirty="0"/>
              <a:t>: rights were articulated, constitutional standards established</a:t>
            </a:r>
          </a:p>
          <a:p>
            <a:pPr lvl="1">
              <a:lnSpc>
                <a:spcPct val="120000"/>
              </a:lnSpc>
            </a:pPr>
            <a:r>
              <a:rPr lang="en-US" sz="3200" dirty="0">
                <a:solidFill>
                  <a:srgbClr val="FF0000"/>
                </a:solidFill>
              </a:rPr>
              <a:t>Cons</a:t>
            </a:r>
            <a:r>
              <a:rPr lang="en-US" sz="3200" dirty="0"/>
              <a:t>: resulted in “unnecessary” constitutional “holdings” (dicta?)</a:t>
            </a:r>
          </a:p>
          <a:p>
            <a:pPr>
              <a:lnSpc>
                <a:spcPct val="120000"/>
              </a:lnSpc>
            </a:pPr>
            <a:r>
              <a:rPr lang="en-US" sz="3200" i="1" dirty="0">
                <a:solidFill>
                  <a:srgbClr val="FF0000"/>
                </a:solidFill>
              </a:rPr>
              <a:t>Pearson v. Callahan </a:t>
            </a:r>
            <a:r>
              <a:rPr lang="en-US" sz="3200" dirty="0"/>
              <a:t>(2009) </a:t>
            </a:r>
          </a:p>
          <a:p>
            <a:pPr lvl="1">
              <a:lnSpc>
                <a:spcPct val="120000"/>
              </a:lnSpc>
            </a:pPr>
            <a:r>
              <a:rPr lang="en-US" sz="3200" dirty="0"/>
              <a:t>Rejects the “rigid order of battle” </a:t>
            </a:r>
          </a:p>
          <a:p>
            <a:pPr lvl="1">
              <a:lnSpc>
                <a:spcPct val="120000"/>
              </a:lnSpc>
            </a:pPr>
            <a:r>
              <a:rPr lang="en-US" sz="3200" dirty="0"/>
              <a:t>Allows courts to jump to second prong without deciding “merits” question</a:t>
            </a:r>
          </a:p>
          <a:p>
            <a:pPr>
              <a:lnSpc>
                <a:spcPct val="120000"/>
              </a:lnSpc>
            </a:pPr>
            <a:r>
              <a:rPr lang="en-US" sz="3200" i="1" dirty="0">
                <a:solidFill>
                  <a:srgbClr val="FF0000"/>
                </a:solidFill>
              </a:rPr>
              <a:t>D.C. v. Wesby </a:t>
            </a:r>
            <a:r>
              <a:rPr lang="en-US" sz="3200" dirty="0"/>
              <a:t>(2018): We continue to stress that lower courts ‘</a:t>
            </a:r>
            <a:r>
              <a:rPr lang="en-US" sz="3200" dirty="0">
                <a:solidFill>
                  <a:srgbClr val="FF0000"/>
                </a:solidFill>
              </a:rPr>
              <a:t>should think hard, and then think hard again,</a:t>
            </a:r>
            <a:r>
              <a:rPr lang="en-US" sz="3200" dirty="0"/>
              <a:t>’ before addressing both qualified immunity and the merits of an underlying constitutional claim.</a:t>
            </a:r>
            <a:endParaRPr lang="en-US" sz="3200" i="1" dirty="0"/>
          </a:p>
          <a:p>
            <a:pPr marL="457200" lvl="1" indent="0">
              <a:buNone/>
            </a:pPr>
            <a:endParaRPr lang="en-US" sz="3200" dirty="0">
              <a:solidFill>
                <a:srgbClr val="FF0000"/>
              </a:solidFill>
            </a:endParaRPr>
          </a:p>
        </p:txBody>
      </p:sp>
      <p:sp>
        <p:nvSpPr>
          <p:cNvPr id="2" name="Slide Number Placeholder 1"/>
          <p:cNvSpPr>
            <a:spLocks noGrp="1"/>
          </p:cNvSpPr>
          <p:nvPr>
            <p:ph type="sldNum" sz="quarter" idx="12"/>
          </p:nvPr>
        </p:nvSpPr>
        <p:spPr/>
        <p:txBody>
          <a:bodyPr/>
          <a:lstStyle/>
          <a:p>
            <a:pPr marL="0" marR="0" lvl="0" indent="0" algn="r" defTabSz="1219170" rtl="0" eaLnBrk="1" fontAlgn="base" latinLnBrk="0" hangingPunct="1">
              <a:lnSpc>
                <a:spcPct val="100000"/>
              </a:lnSpc>
              <a:spcBef>
                <a:spcPct val="0"/>
              </a:spcBef>
              <a:spcAft>
                <a:spcPct val="0"/>
              </a:spcAft>
              <a:buClrTx/>
              <a:buSzTx/>
              <a:buFontTx/>
              <a:buNone/>
              <a:tabLst/>
              <a:defRPr/>
            </a:pPr>
            <a:fld id="{1335725E-4E16-4099-AC8D-D40989800C49}" type="slidenum">
              <a:rPr kumimoji="0" lang="en-US" sz="1200" b="0" i="0" u="none" strike="noStrike" kern="1200" cap="none" spc="0" normalizeH="0" baseline="0" noProof="0">
                <a:ln>
                  <a:noFill/>
                </a:ln>
                <a:solidFill>
                  <a:prstClr val="black">
                    <a:tint val="75000"/>
                  </a:prstClr>
                </a:solidFill>
                <a:effectLst/>
                <a:uLnTx/>
                <a:uFillTx/>
                <a:latin typeface="Tahoma" pitchFamily="34" charset="0"/>
                <a:ea typeface="+mn-ea"/>
                <a:cs typeface="Arial" charset="0"/>
              </a:rPr>
              <a:pPr marL="0" marR="0" lvl="0" indent="0" algn="r" defTabSz="121917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Tahoma" pitchFamily="34" charset="0"/>
              <a:ea typeface="+mn-ea"/>
              <a:cs typeface="Arial" charset="0"/>
            </a:endParaRPr>
          </a:p>
        </p:txBody>
      </p:sp>
    </p:spTree>
    <p:extLst>
      <p:ext uri="{BB962C8B-B14F-4D97-AF65-F5344CB8AC3E}">
        <p14:creationId xmlns:p14="http://schemas.microsoft.com/office/powerpoint/2010/main" val="3607010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828800" y="279400"/>
            <a:ext cx="10160000" cy="711200"/>
          </a:xfrm>
        </p:spPr>
        <p:txBody>
          <a:bodyPr>
            <a:normAutofit/>
          </a:bodyPr>
          <a:lstStyle/>
          <a:p>
            <a:pPr eaLnBrk="1" hangingPunct="1"/>
            <a:r>
              <a:rPr lang="en-US" altLang="en-US" sz="3200" dirty="0">
                <a:solidFill>
                  <a:schemeClr val="tx2"/>
                </a:solidFill>
                <a:latin typeface="Tahoma" panose="020B0604030504040204" pitchFamily="34" charset="0"/>
                <a:ea typeface="Tahoma" panose="020B0604030504040204" pitchFamily="34" charset="0"/>
                <a:cs typeface="Tahoma" panose="020B0604030504040204" pitchFamily="34" charset="0"/>
              </a:rPr>
              <a:t>Jumping to the Second Prong (or Not)</a:t>
            </a:r>
          </a:p>
        </p:txBody>
      </p:sp>
      <p:sp>
        <p:nvSpPr>
          <p:cNvPr id="34819" name="Rectangle 3"/>
          <p:cNvSpPr>
            <a:spLocks noGrp="1" noChangeArrowheads="1"/>
          </p:cNvSpPr>
          <p:nvPr>
            <p:ph idx="1"/>
          </p:nvPr>
        </p:nvSpPr>
        <p:spPr>
          <a:xfrm>
            <a:off x="251883" y="1295400"/>
            <a:ext cx="11736917" cy="5060952"/>
          </a:xfrm>
        </p:spPr>
        <p:txBody>
          <a:bodyPr>
            <a:normAutofit fontScale="92500"/>
          </a:bodyPr>
          <a:lstStyle/>
          <a:p>
            <a:pPr lvl="0">
              <a:lnSpc>
                <a:spcPct val="110000"/>
              </a:lnSpc>
            </a:pPr>
            <a:r>
              <a:rPr lang="en-US" sz="2200" kern="0" dirty="0">
                <a:solidFill>
                  <a:prstClr val="black"/>
                </a:solidFill>
              </a:rPr>
              <a:t>In </a:t>
            </a:r>
            <a:r>
              <a:rPr lang="en-US" sz="2200" kern="0" dirty="0">
                <a:solidFill>
                  <a:srgbClr val="FF0000"/>
                </a:solidFill>
              </a:rPr>
              <a:t>eleven</a:t>
            </a:r>
            <a:r>
              <a:rPr lang="en-US" sz="2200" kern="0" dirty="0">
                <a:solidFill>
                  <a:prstClr val="black"/>
                </a:solidFill>
              </a:rPr>
              <a:t> of the cases between 2012-2018, the Court exercised its discretion to </a:t>
            </a:r>
            <a:r>
              <a:rPr lang="en-US" sz="2200" kern="0" dirty="0">
                <a:solidFill>
                  <a:srgbClr val="FF0000"/>
                </a:solidFill>
              </a:rPr>
              <a:t>jump to the second prong </a:t>
            </a:r>
            <a:r>
              <a:rPr lang="en-US" sz="2200" kern="0" dirty="0">
                <a:solidFill>
                  <a:prstClr val="black"/>
                </a:solidFill>
              </a:rPr>
              <a:t>of the qualified immunity analysis, granting qualified immunity because the law was not clearly established and leaving unresolved the “merits” question of prong one. </a:t>
            </a:r>
          </a:p>
          <a:p>
            <a:pPr lvl="0">
              <a:lnSpc>
                <a:spcPct val="110000"/>
              </a:lnSpc>
            </a:pPr>
            <a:r>
              <a:rPr lang="en-US" sz="2200" kern="0" dirty="0">
                <a:solidFill>
                  <a:prstClr val="black"/>
                </a:solidFill>
              </a:rPr>
              <a:t>And, in two recent per </a:t>
            </a:r>
            <a:r>
              <a:rPr lang="en-US" sz="2200" kern="0" dirty="0" err="1">
                <a:solidFill>
                  <a:prstClr val="black"/>
                </a:solidFill>
              </a:rPr>
              <a:t>curiam</a:t>
            </a:r>
            <a:r>
              <a:rPr lang="en-US" sz="2200" kern="0" dirty="0">
                <a:solidFill>
                  <a:prstClr val="black"/>
                </a:solidFill>
              </a:rPr>
              <a:t> decisions, the Court also disposed of cases on second prong:</a:t>
            </a:r>
          </a:p>
          <a:p>
            <a:pPr lvl="1">
              <a:lnSpc>
                <a:spcPct val="110000"/>
              </a:lnSpc>
            </a:pPr>
            <a:r>
              <a:rPr lang="en-US" sz="2200" i="1" dirty="0">
                <a:solidFill>
                  <a:srgbClr val="FF0000"/>
                </a:solidFill>
              </a:rPr>
              <a:t>Rivas-Villegas v. </a:t>
            </a:r>
            <a:r>
              <a:rPr lang="en-US" sz="2200" i="1" dirty="0" err="1">
                <a:solidFill>
                  <a:srgbClr val="FF0000"/>
                </a:solidFill>
              </a:rPr>
              <a:t>Cortesluna</a:t>
            </a:r>
            <a:r>
              <a:rPr lang="en-US" sz="2200" i="1" dirty="0">
                <a:solidFill>
                  <a:srgbClr val="FF0000"/>
                </a:solidFill>
              </a:rPr>
              <a:t>  </a:t>
            </a:r>
            <a:r>
              <a:rPr lang="en-US" sz="2200" dirty="0"/>
              <a:t>(2021) (per </a:t>
            </a:r>
            <a:r>
              <a:rPr lang="en-US" sz="2200" dirty="0" err="1"/>
              <a:t>curiam</a:t>
            </a:r>
            <a:r>
              <a:rPr lang="en-US" sz="2200" dirty="0"/>
              <a:t>) (from 9th Cir.)</a:t>
            </a:r>
          </a:p>
          <a:p>
            <a:pPr lvl="2">
              <a:lnSpc>
                <a:spcPct val="110000"/>
              </a:lnSpc>
            </a:pPr>
            <a:r>
              <a:rPr lang="en-US" sz="2200" dirty="0"/>
              <a:t>To show a violation of clearly established law, </a:t>
            </a:r>
            <a:r>
              <a:rPr lang="en-US" sz="2200" dirty="0" err="1"/>
              <a:t>Cortesluna</a:t>
            </a:r>
            <a:r>
              <a:rPr lang="en-US" sz="2200" dirty="0"/>
              <a:t> must identify a case that put Rivas-Villegas on notice that his specific conduct was unlawful. </a:t>
            </a:r>
            <a:r>
              <a:rPr lang="en-US" sz="2200" dirty="0" err="1"/>
              <a:t>Cortesluna</a:t>
            </a:r>
            <a:r>
              <a:rPr lang="en-US" sz="2200" dirty="0"/>
              <a:t> has not done so.</a:t>
            </a:r>
          </a:p>
          <a:p>
            <a:pPr lvl="1">
              <a:lnSpc>
                <a:spcPct val="110000"/>
              </a:lnSpc>
            </a:pPr>
            <a:r>
              <a:rPr lang="en-US" sz="2200" i="1" dirty="0">
                <a:solidFill>
                  <a:srgbClr val="FF0000"/>
                </a:solidFill>
              </a:rPr>
              <a:t>City of Tahlequah, Oklahoma v. Bond </a:t>
            </a:r>
            <a:r>
              <a:rPr lang="en-US" sz="2200" dirty="0"/>
              <a:t>(2021) (per </a:t>
            </a:r>
            <a:r>
              <a:rPr lang="en-US" sz="2200" dirty="0" err="1"/>
              <a:t>curiam</a:t>
            </a:r>
            <a:r>
              <a:rPr lang="en-US" sz="2200" dirty="0"/>
              <a:t>) (from 10th Cir.)</a:t>
            </a:r>
          </a:p>
          <a:p>
            <a:pPr lvl="2">
              <a:lnSpc>
                <a:spcPct val="110000"/>
              </a:lnSpc>
            </a:pPr>
            <a:r>
              <a:rPr lang="en-US" sz="2200" dirty="0"/>
              <a:t>We need not, and do not, decide whether the officers violated the Fourth Amendment in the first place, or whether recklessly creating a situation that requires deadly force can itself violate the Fourth Amendment. </a:t>
            </a:r>
          </a:p>
          <a:p>
            <a:pPr lvl="2">
              <a:lnSpc>
                <a:spcPct val="110000"/>
              </a:lnSpc>
            </a:pPr>
            <a:r>
              <a:rPr lang="en-US" sz="2200" dirty="0"/>
              <a:t>On this record, the officers plainly did not violate any clearly established law.</a:t>
            </a:r>
          </a:p>
          <a:p>
            <a:pPr marL="0" indent="0">
              <a:buNone/>
            </a:pPr>
            <a:endParaRPr lang="en-US" sz="3733" i="1" dirty="0"/>
          </a:p>
          <a:p>
            <a:pPr lvl="1"/>
            <a:endParaRPr lang="en-US" sz="3200" dirty="0">
              <a:solidFill>
                <a:srgbClr val="FF0000"/>
              </a:solidFill>
            </a:endParaRPr>
          </a:p>
          <a:p>
            <a:pPr eaLnBrk="1" hangingPunct="1">
              <a:lnSpc>
                <a:spcPct val="90000"/>
              </a:lnSpc>
              <a:buClr>
                <a:srgbClr val="FF0000"/>
              </a:buClr>
            </a:pPr>
            <a:endParaRPr lang="en-US" altLang="en-US" sz="3733" dirty="0">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p:txBody>
          <a:bodyPr/>
          <a:lstStyle/>
          <a:p>
            <a:pPr marL="0" marR="0" lvl="0" indent="0" algn="r" defTabSz="1219170" rtl="0" eaLnBrk="1" fontAlgn="base" latinLnBrk="0" hangingPunct="1">
              <a:lnSpc>
                <a:spcPct val="100000"/>
              </a:lnSpc>
              <a:spcBef>
                <a:spcPct val="0"/>
              </a:spcBef>
              <a:spcAft>
                <a:spcPct val="0"/>
              </a:spcAft>
              <a:buClrTx/>
              <a:buSzTx/>
              <a:buFontTx/>
              <a:buNone/>
              <a:tabLst/>
              <a:defRPr/>
            </a:pPr>
            <a:fld id="{1335725E-4E16-4099-AC8D-D40989800C49}" type="slidenum">
              <a:rPr kumimoji="0" lang="en-US" sz="1200" b="0" i="0" u="none" strike="noStrike" kern="1200" cap="none" spc="0" normalizeH="0" baseline="0" noProof="0">
                <a:ln>
                  <a:noFill/>
                </a:ln>
                <a:solidFill>
                  <a:prstClr val="black">
                    <a:tint val="75000"/>
                  </a:prstClr>
                </a:solidFill>
                <a:effectLst/>
                <a:uLnTx/>
                <a:uFillTx/>
                <a:latin typeface="Tahoma" pitchFamily="34" charset="0"/>
                <a:ea typeface="+mn-ea"/>
                <a:cs typeface="Arial" charset="0"/>
              </a:rPr>
              <a:pPr marL="0" marR="0" lvl="0" indent="0" algn="r" defTabSz="121917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Tahoma" pitchFamily="34" charset="0"/>
              <a:ea typeface="+mn-ea"/>
              <a:cs typeface="Arial" charset="0"/>
            </a:endParaRPr>
          </a:p>
        </p:txBody>
      </p:sp>
    </p:spTree>
    <p:extLst>
      <p:ext uri="{BB962C8B-B14F-4D97-AF65-F5344CB8AC3E}">
        <p14:creationId xmlns:p14="http://schemas.microsoft.com/office/powerpoint/2010/main" val="228607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828800" y="279400"/>
            <a:ext cx="10160000" cy="711200"/>
          </a:xfrm>
        </p:spPr>
        <p:txBody>
          <a:bodyPr>
            <a:normAutofit/>
          </a:bodyPr>
          <a:lstStyle/>
          <a:p>
            <a:pPr eaLnBrk="1" hangingPunct="1"/>
            <a:r>
              <a:rPr lang="en-US" altLang="en-US" sz="3200" dirty="0">
                <a:solidFill>
                  <a:schemeClr val="tx2"/>
                </a:solidFill>
                <a:latin typeface="Tahoma" panose="020B0604030504040204" pitchFamily="34" charset="0"/>
                <a:ea typeface="Tahoma" panose="020B0604030504040204" pitchFamily="34" charset="0"/>
                <a:cs typeface="Tahoma" panose="020B0604030504040204" pitchFamily="34" charset="0"/>
              </a:rPr>
              <a:t>Jumping to the Second Prong (or Not)</a:t>
            </a:r>
          </a:p>
        </p:txBody>
      </p:sp>
      <p:sp>
        <p:nvSpPr>
          <p:cNvPr id="34819" name="Rectangle 3"/>
          <p:cNvSpPr>
            <a:spLocks noGrp="1" noChangeArrowheads="1"/>
          </p:cNvSpPr>
          <p:nvPr>
            <p:ph idx="1"/>
          </p:nvPr>
        </p:nvSpPr>
        <p:spPr>
          <a:xfrm>
            <a:off x="137161" y="1295400"/>
            <a:ext cx="11851640" cy="5146040"/>
          </a:xfrm>
        </p:spPr>
        <p:txBody>
          <a:bodyPr>
            <a:normAutofit fontScale="47500" lnSpcReduction="20000"/>
          </a:bodyPr>
          <a:lstStyle/>
          <a:p>
            <a:pPr lvl="0">
              <a:lnSpc>
                <a:spcPct val="110000"/>
              </a:lnSpc>
            </a:pPr>
            <a:r>
              <a:rPr lang="en-US" sz="5100" dirty="0">
                <a:solidFill>
                  <a:prstClr val="black"/>
                </a:solidFill>
                <a:ea typeface="Tahoma" panose="020B0604030504040204" pitchFamily="34" charset="0"/>
                <a:cs typeface="Tahoma" panose="020B0604030504040204" pitchFamily="34" charset="0"/>
              </a:rPr>
              <a:t>Most courts are still following the Supreme Court’s lead and direction in jumping to the second prong.</a:t>
            </a:r>
          </a:p>
          <a:p>
            <a:pPr lvl="1">
              <a:lnSpc>
                <a:spcPct val="110000"/>
              </a:lnSpc>
            </a:pPr>
            <a:r>
              <a:rPr lang="en-US" sz="5100" i="1" dirty="0">
                <a:solidFill>
                  <a:prstClr val="black"/>
                </a:solidFill>
                <a:ea typeface="Tahoma" panose="020B0604030504040204" pitchFamily="34" charset="0"/>
                <a:cs typeface="Tahoma" panose="020B0604030504040204" pitchFamily="34" charset="0"/>
              </a:rPr>
              <a:t>See, e.g., </a:t>
            </a:r>
            <a:r>
              <a:rPr lang="en-US" sz="5100" i="1" dirty="0">
                <a:solidFill>
                  <a:srgbClr val="FF0000"/>
                </a:solidFill>
              </a:rPr>
              <a:t>Vanegas v. City of Pasadena </a:t>
            </a:r>
            <a:r>
              <a:rPr lang="en-US" sz="5100" dirty="0"/>
              <a:t>(9th Cir. 2022);</a:t>
            </a:r>
            <a:r>
              <a:rPr lang="en-US" sz="5100" dirty="0">
                <a:solidFill>
                  <a:srgbClr val="FF0000"/>
                </a:solidFill>
              </a:rPr>
              <a:t> </a:t>
            </a:r>
            <a:r>
              <a:rPr lang="en-US" sz="5100" i="1" dirty="0">
                <a:solidFill>
                  <a:srgbClr val="FF0000"/>
                </a:solidFill>
              </a:rPr>
              <a:t>Sabra v. Maricopa County Community College Dist. </a:t>
            </a:r>
            <a:r>
              <a:rPr lang="en-US" sz="5100" dirty="0"/>
              <a:t>(9th Cir. 2022)</a:t>
            </a:r>
            <a:endParaRPr lang="en-US" sz="5100" i="1" dirty="0">
              <a:ea typeface="Tahoma" panose="020B0604030504040204" pitchFamily="34" charset="0"/>
              <a:cs typeface="Tahoma" panose="020B0604030504040204" pitchFamily="34" charset="0"/>
            </a:endParaRPr>
          </a:p>
          <a:p>
            <a:pPr lvl="0">
              <a:lnSpc>
                <a:spcPct val="110000"/>
              </a:lnSpc>
            </a:pPr>
            <a:r>
              <a:rPr lang="en-US" sz="5100" dirty="0">
                <a:solidFill>
                  <a:prstClr val="black"/>
                </a:solidFill>
                <a:ea typeface="Tahoma" panose="020B0604030504040204" pitchFamily="34" charset="0"/>
                <a:cs typeface="Tahoma" panose="020B0604030504040204" pitchFamily="34" charset="0"/>
              </a:rPr>
              <a:t>But, there are an increasing number of  cases where appellate courts are deciding the “merits” question, even when granting QI on prong two.</a:t>
            </a:r>
          </a:p>
          <a:p>
            <a:pPr lvl="0">
              <a:lnSpc>
                <a:spcPct val="110000"/>
              </a:lnSpc>
            </a:pPr>
            <a:r>
              <a:rPr lang="en-US" sz="5100" i="1" dirty="0">
                <a:solidFill>
                  <a:srgbClr val="FF0000"/>
                </a:solidFill>
              </a:rPr>
              <a:t>Gordon v. County of Orange (Gordon II) </a:t>
            </a:r>
            <a:r>
              <a:rPr lang="en-US" sz="5100" dirty="0">
                <a:solidFill>
                  <a:prstClr val="black"/>
                </a:solidFill>
              </a:rPr>
              <a:t>(9th Cir. 2021)</a:t>
            </a:r>
            <a:endParaRPr lang="en-US" sz="5100" dirty="0">
              <a:solidFill>
                <a:srgbClr val="FF0000"/>
              </a:solidFill>
            </a:endParaRPr>
          </a:p>
          <a:p>
            <a:pPr lvl="1">
              <a:lnSpc>
                <a:spcPct val="110000"/>
              </a:lnSpc>
            </a:pPr>
            <a:r>
              <a:rPr lang="en-US" sz="5100" dirty="0">
                <a:solidFill>
                  <a:prstClr val="black"/>
                </a:solidFill>
              </a:rPr>
              <a:t>We now </a:t>
            </a:r>
            <a:r>
              <a:rPr lang="en-US" sz="5100" dirty="0">
                <a:solidFill>
                  <a:srgbClr val="FF0000"/>
                </a:solidFill>
              </a:rPr>
              <a:t>hold that pre-trial detainees do have a right to direct-view safety checks </a:t>
            </a:r>
            <a:r>
              <a:rPr lang="en-US" sz="5100" dirty="0">
                <a:solidFill>
                  <a:prstClr val="black"/>
                </a:solidFill>
              </a:rPr>
              <a:t>sufficient to determine whether their presentation indicates the need for medical treatment.</a:t>
            </a:r>
          </a:p>
          <a:p>
            <a:pPr lvl="1">
              <a:lnSpc>
                <a:spcPct val="110000"/>
              </a:lnSpc>
            </a:pPr>
            <a:r>
              <a:rPr lang="en-US" sz="5100" dirty="0">
                <a:solidFill>
                  <a:prstClr val="black"/>
                </a:solidFill>
              </a:rPr>
              <a:t>Nevertheless, Deputy Denney is entitled to qualified immunity because the due process right to an adequate safety check for pretrial detainees was not clearly established at the time of the incident. </a:t>
            </a:r>
          </a:p>
          <a:p>
            <a:pPr marL="457200" lvl="1" indent="0">
              <a:lnSpc>
                <a:spcPct val="110000"/>
              </a:lnSpc>
              <a:buNone/>
            </a:pPr>
            <a:endParaRPr lang="en-US" sz="7200" dirty="0">
              <a:solidFill>
                <a:srgbClr val="FF0000"/>
              </a:solidFill>
              <a:ea typeface="Tahoma" panose="020B0604030504040204" pitchFamily="34" charset="0"/>
              <a:cs typeface="Tahoma" panose="020B0604030504040204" pitchFamily="34" charset="0"/>
            </a:endParaRPr>
          </a:p>
          <a:p>
            <a:pPr lvl="2">
              <a:lnSpc>
                <a:spcPct val="110000"/>
              </a:lnSpc>
            </a:pPr>
            <a:endParaRPr lang="en-US" sz="7200" dirty="0"/>
          </a:p>
          <a:p>
            <a:pPr marL="0" indent="0">
              <a:buNone/>
            </a:pPr>
            <a:endParaRPr lang="en-US" sz="7200" i="1" dirty="0"/>
          </a:p>
          <a:p>
            <a:pPr lvl="1"/>
            <a:endParaRPr lang="en-US" sz="7200" dirty="0">
              <a:solidFill>
                <a:srgbClr val="FF0000"/>
              </a:solidFill>
            </a:endParaRPr>
          </a:p>
          <a:p>
            <a:pPr eaLnBrk="1" hangingPunct="1">
              <a:lnSpc>
                <a:spcPct val="90000"/>
              </a:lnSpc>
              <a:buClr>
                <a:srgbClr val="FF0000"/>
              </a:buClr>
            </a:pPr>
            <a:endParaRPr lang="en-US" altLang="en-US" sz="3733" dirty="0">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p:txBody>
          <a:bodyPr/>
          <a:lstStyle/>
          <a:p>
            <a:pPr marL="0" marR="0" lvl="0" indent="0" algn="r" defTabSz="1219170" rtl="0" eaLnBrk="1" fontAlgn="base" latinLnBrk="0" hangingPunct="1">
              <a:lnSpc>
                <a:spcPct val="100000"/>
              </a:lnSpc>
              <a:spcBef>
                <a:spcPct val="0"/>
              </a:spcBef>
              <a:spcAft>
                <a:spcPct val="0"/>
              </a:spcAft>
              <a:buClrTx/>
              <a:buSzTx/>
              <a:buFontTx/>
              <a:buNone/>
              <a:tabLst/>
              <a:defRPr/>
            </a:pPr>
            <a:fld id="{1335725E-4E16-4099-AC8D-D40989800C49}" type="slidenum">
              <a:rPr kumimoji="0" lang="en-US" sz="1200" b="0" i="0" u="none" strike="noStrike" kern="1200" cap="none" spc="0" normalizeH="0" baseline="0" noProof="0">
                <a:ln>
                  <a:noFill/>
                </a:ln>
                <a:solidFill>
                  <a:prstClr val="black">
                    <a:tint val="75000"/>
                  </a:prstClr>
                </a:solidFill>
                <a:effectLst/>
                <a:uLnTx/>
                <a:uFillTx/>
                <a:latin typeface="Tahoma" pitchFamily="34" charset="0"/>
                <a:ea typeface="+mn-ea"/>
                <a:cs typeface="Arial" charset="0"/>
              </a:rPr>
              <a:pPr marL="0" marR="0" lvl="0" indent="0" algn="r" defTabSz="121917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Tahoma" pitchFamily="34" charset="0"/>
              <a:ea typeface="+mn-ea"/>
              <a:cs typeface="Arial" charset="0"/>
            </a:endParaRPr>
          </a:p>
        </p:txBody>
      </p:sp>
    </p:spTree>
    <p:extLst>
      <p:ext uri="{BB962C8B-B14F-4D97-AF65-F5344CB8AC3E}">
        <p14:creationId xmlns:p14="http://schemas.microsoft.com/office/powerpoint/2010/main" val="2046058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956014" y="110836"/>
            <a:ext cx="10058400" cy="914400"/>
          </a:xfrm>
        </p:spPr>
        <p:txBody>
          <a:bodyPr>
            <a:noAutofit/>
          </a:bodyPr>
          <a:lstStyle/>
          <a:p>
            <a:pPr eaLnBrk="1" hangingPunct="1"/>
            <a:r>
              <a:rPr lang="en-US" altLang="en-US" sz="2800" dirty="0">
                <a:solidFill>
                  <a:schemeClr val="tx2"/>
                </a:solidFill>
                <a:latin typeface="Tahoma" panose="020B0604030504040204" pitchFamily="34" charset="0"/>
                <a:ea typeface="Tahoma" panose="020B0604030504040204" pitchFamily="34" charset="0"/>
                <a:cs typeface="Tahoma" panose="020B0604030504040204" pitchFamily="34" charset="0"/>
              </a:rPr>
              <a:t>	Who Has the Burden of Proof?</a:t>
            </a:r>
          </a:p>
        </p:txBody>
      </p:sp>
      <p:sp>
        <p:nvSpPr>
          <p:cNvPr id="67587" name="Rectangle 3"/>
          <p:cNvSpPr>
            <a:spLocks noGrp="1" noChangeArrowheads="1"/>
          </p:cNvSpPr>
          <p:nvPr>
            <p:ph idx="1"/>
          </p:nvPr>
        </p:nvSpPr>
        <p:spPr>
          <a:xfrm>
            <a:off x="149902" y="1192696"/>
            <a:ext cx="11503618" cy="5106503"/>
          </a:xfrm>
        </p:spPr>
        <p:txBody>
          <a:bodyPr>
            <a:normAutofit fontScale="25000" lnSpcReduction="20000"/>
          </a:bodyPr>
          <a:lstStyle/>
          <a:p>
            <a:pPr>
              <a:lnSpc>
                <a:spcPct val="120000"/>
              </a:lnSpc>
              <a:buSzPct val="95000"/>
              <a:defRPr/>
            </a:pPr>
            <a:r>
              <a:rPr lang="en-US" sz="8000" dirty="0">
                <a:latin typeface="+mj-lt"/>
                <a:ea typeface="Tahoma" panose="020B0604030504040204" pitchFamily="34" charset="0"/>
                <a:cs typeface="Tahoma" panose="020B0604030504040204" pitchFamily="34" charset="0"/>
              </a:rPr>
              <a:t>Qualified immunity is an affirmative defense. </a:t>
            </a:r>
            <a:r>
              <a:rPr lang="en-US" sz="8000" i="1" dirty="0">
                <a:solidFill>
                  <a:srgbClr val="FF0000"/>
                </a:solidFill>
                <a:latin typeface="+mj-lt"/>
                <a:ea typeface="Tahoma" panose="020B0604030504040204" pitchFamily="34" charset="0"/>
                <a:cs typeface="Tahoma" panose="020B0604030504040204" pitchFamily="34" charset="0"/>
              </a:rPr>
              <a:t>Gomez v. Toledo</a:t>
            </a:r>
            <a:r>
              <a:rPr lang="en-US" sz="8000" dirty="0">
                <a:solidFill>
                  <a:srgbClr val="FF0000"/>
                </a:solidFill>
                <a:latin typeface="+mj-lt"/>
                <a:ea typeface="Tahoma" panose="020B0604030504040204" pitchFamily="34" charset="0"/>
                <a:cs typeface="Tahoma" panose="020B0604030504040204" pitchFamily="34" charset="0"/>
              </a:rPr>
              <a:t> </a:t>
            </a:r>
            <a:r>
              <a:rPr lang="en-US" sz="8000" dirty="0">
                <a:latin typeface="+mj-lt"/>
                <a:ea typeface="Tahoma" panose="020B0604030504040204" pitchFamily="34" charset="0"/>
                <a:cs typeface="Tahoma" panose="020B0604030504040204" pitchFamily="34" charset="0"/>
              </a:rPr>
              <a:t>(1980)</a:t>
            </a:r>
          </a:p>
          <a:p>
            <a:pPr>
              <a:lnSpc>
                <a:spcPct val="120000"/>
              </a:lnSpc>
              <a:buSzPct val="95000"/>
              <a:defRPr/>
            </a:pPr>
            <a:r>
              <a:rPr lang="en-US" sz="8000" dirty="0">
                <a:latin typeface="+mj-lt"/>
              </a:rPr>
              <a:t>But, </a:t>
            </a:r>
            <a:r>
              <a:rPr lang="en-US" sz="8000" dirty="0">
                <a:latin typeface="+mj-lt"/>
                <a:ea typeface="Tahoma" panose="020B0604030504040204" pitchFamily="34" charset="0"/>
                <a:cs typeface="Tahoma" panose="020B0604030504040204" pitchFamily="34" charset="0"/>
              </a:rPr>
              <a:t>once raised, </a:t>
            </a:r>
            <a:r>
              <a:rPr lang="en-US" sz="8000" dirty="0">
                <a:solidFill>
                  <a:srgbClr val="FF0000"/>
                </a:solidFill>
                <a:latin typeface="+mj-lt"/>
                <a:ea typeface="Tahoma" panose="020B0604030504040204" pitchFamily="34" charset="0"/>
                <a:cs typeface="Tahoma" panose="020B0604030504040204" pitchFamily="34" charset="0"/>
              </a:rPr>
              <a:t>some courts </a:t>
            </a:r>
            <a:r>
              <a:rPr lang="en-US" sz="8000" dirty="0">
                <a:latin typeface="+mj-lt"/>
                <a:ea typeface="Tahoma" panose="020B0604030504040204" pitchFamily="34" charset="0"/>
                <a:cs typeface="Tahoma" panose="020B0604030504040204" pitchFamily="34" charset="0"/>
              </a:rPr>
              <a:t>hold that the </a:t>
            </a:r>
            <a:r>
              <a:rPr lang="en-US" sz="8000" dirty="0">
                <a:solidFill>
                  <a:srgbClr val="FF0000"/>
                </a:solidFill>
                <a:latin typeface="+mj-lt"/>
                <a:ea typeface="Tahoma" panose="020B0604030504040204" pitchFamily="34" charset="0"/>
                <a:cs typeface="Tahoma" panose="020B0604030504040204" pitchFamily="34" charset="0"/>
              </a:rPr>
              <a:t>burden then shifts to the </a:t>
            </a:r>
            <a:r>
              <a:rPr lang="en-US" sz="8000" b="1" dirty="0">
                <a:solidFill>
                  <a:srgbClr val="FF0000"/>
                </a:solidFill>
                <a:latin typeface="+mj-lt"/>
                <a:ea typeface="Tahoma" panose="020B0604030504040204" pitchFamily="34" charset="0"/>
                <a:cs typeface="Tahoma" panose="020B0604030504040204" pitchFamily="34" charset="0"/>
              </a:rPr>
              <a:t>Plaintiff</a:t>
            </a:r>
            <a:r>
              <a:rPr lang="en-US" sz="8000" dirty="0">
                <a:latin typeface="+mj-lt"/>
                <a:ea typeface="Tahoma" panose="020B0604030504040204" pitchFamily="34" charset="0"/>
                <a:cs typeface="Tahoma" panose="020B0604030504040204" pitchFamily="34" charset="0"/>
              </a:rPr>
              <a:t> to show that the right allegedly violated was clearly established. </a:t>
            </a:r>
            <a:r>
              <a:rPr lang="en-US" sz="8000" i="1" dirty="0">
                <a:latin typeface="+mj-lt"/>
                <a:ea typeface="Tahoma" panose="020B0604030504040204" pitchFamily="34" charset="0"/>
                <a:cs typeface="Tahoma" panose="020B0604030504040204" pitchFamily="34" charset="0"/>
              </a:rPr>
              <a:t>See, e.g., Lachance v. Town of Charlton </a:t>
            </a:r>
            <a:r>
              <a:rPr lang="en-US" sz="8000" dirty="0">
                <a:latin typeface="+mj-lt"/>
                <a:ea typeface="Tahoma" panose="020B0604030504040204" pitchFamily="34" charset="0"/>
                <a:cs typeface="Tahoma" panose="020B0604030504040204" pitchFamily="34" charset="0"/>
              </a:rPr>
              <a:t>(</a:t>
            </a:r>
            <a:r>
              <a:rPr lang="en-US" sz="8000" dirty="0">
                <a:solidFill>
                  <a:srgbClr val="FF0000"/>
                </a:solidFill>
                <a:latin typeface="+mj-lt"/>
                <a:ea typeface="Tahoma" panose="020B0604030504040204" pitchFamily="34" charset="0"/>
                <a:cs typeface="Tahoma" panose="020B0604030504040204" pitchFamily="34" charset="0"/>
              </a:rPr>
              <a:t>1st Cir. </a:t>
            </a:r>
            <a:r>
              <a:rPr lang="en-US" sz="8000" dirty="0">
                <a:latin typeface="+mj-lt"/>
                <a:ea typeface="Tahoma" panose="020B0604030504040204" pitchFamily="34" charset="0"/>
                <a:cs typeface="Tahoma" panose="020B0604030504040204" pitchFamily="34" charset="0"/>
              </a:rPr>
              <a:t>2021); </a:t>
            </a:r>
            <a:r>
              <a:rPr lang="en-US" sz="8000" i="1" dirty="0">
                <a:latin typeface="+mj-lt"/>
                <a:ea typeface="Tahoma" panose="020B0604030504040204" pitchFamily="34" charset="0"/>
                <a:cs typeface="Tahoma" panose="020B0604030504040204" pitchFamily="34" charset="0"/>
              </a:rPr>
              <a:t>Joseph v. Bartlett </a:t>
            </a:r>
            <a:r>
              <a:rPr lang="en-US" sz="8000" dirty="0">
                <a:latin typeface="+mj-lt"/>
                <a:ea typeface="Tahoma" panose="020B0604030504040204" pitchFamily="34" charset="0"/>
                <a:cs typeface="Tahoma" panose="020B0604030504040204" pitchFamily="34" charset="0"/>
              </a:rPr>
              <a:t>(5th Cir. 2020); </a:t>
            </a:r>
            <a:r>
              <a:rPr lang="en-US" altLang="en-US" sz="8000" i="1" dirty="0" err="1">
                <a:latin typeface="+mj-lt"/>
                <a:ea typeface="Tahoma" panose="020B0604030504040204" pitchFamily="34" charset="0"/>
                <a:cs typeface="Tahoma" panose="020B0604030504040204" pitchFamily="34" charset="0"/>
              </a:rPr>
              <a:t>Corbitt</a:t>
            </a:r>
            <a:r>
              <a:rPr lang="en-US" altLang="en-US" sz="8000" i="1" dirty="0">
                <a:latin typeface="+mj-lt"/>
                <a:ea typeface="Tahoma" panose="020B0604030504040204" pitchFamily="34" charset="0"/>
                <a:cs typeface="Tahoma" panose="020B0604030504040204" pitchFamily="34" charset="0"/>
              </a:rPr>
              <a:t> v. Vickers </a:t>
            </a:r>
            <a:r>
              <a:rPr lang="en-US" altLang="en-US" sz="8000" dirty="0">
                <a:latin typeface="+mj-lt"/>
                <a:ea typeface="Tahoma" panose="020B0604030504040204" pitchFamily="34" charset="0"/>
                <a:cs typeface="Tahoma" panose="020B0604030504040204" pitchFamily="34" charset="0"/>
              </a:rPr>
              <a:t>(</a:t>
            </a:r>
            <a:r>
              <a:rPr lang="en-US" altLang="en-US" sz="8000" dirty="0">
                <a:solidFill>
                  <a:srgbClr val="FF0000"/>
                </a:solidFill>
                <a:latin typeface="+mj-lt"/>
                <a:ea typeface="Tahoma" panose="020B0604030504040204" pitchFamily="34" charset="0"/>
                <a:cs typeface="Tahoma" panose="020B0604030504040204" pitchFamily="34" charset="0"/>
              </a:rPr>
              <a:t>11th Cir. </a:t>
            </a:r>
            <a:r>
              <a:rPr lang="en-US" altLang="en-US" sz="8000" dirty="0">
                <a:latin typeface="+mj-lt"/>
                <a:ea typeface="Tahoma" panose="020B0604030504040204" pitchFamily="34" charset="0"/>
                <a:cs typeface="Tahoma" panose="020B0604030504040204" pitchFamily="34" charset="0"/>
              </a:rPr>
              <a:t>2019); </a:t>
            </a:r>
            <a:r>
              <a:rPr lang="en-US" sz="8000" i="1" dirty="0">
                <a:latin typeface="+mj-lt"/>
                <a:ea typeface="Tahoma" panose="020B0604030504040204" pitchFamily="34" charset="0"/>
                <a:cs typeface="Tahoma" panose="020B0604030504040204" pitchFamily="34" charset="0"/>
              </a:rPr>
              <a:t>Daugherty v. Sheer </a:t>
            </a:r>
            <a:r>
              <a:rPr lang="en-US" sz="8000" dirty="0">
                <a:latin typeface="+mj-lt"/>
                <a:ea typeface="Tahoma" panose="020B0604030504040204" pitchFamily="34" charset="0"/>
                <a:cs typeface="Tahoma" panose="020B0604030504040204" pitchFamily="34" charset="0"/>
              </a:rPr>
              <a:t>(</a:t>
            </a:r>
            <a:r>
              <a:rPr lang="en-US" sz="8000" dirty="0">
                <a:solidFill>
                  <a:srgbClr val="FF0000"/>
                </a:solidFill>
                <a:latin typeface="+mj-lt"/>
                <a:ea typeface="Tahoma" panose="020B0604030504040204" pitchFamily="34" charset="0"/>
                <a:cs typeface="Tahoma" panose="020B0604030504040204" pitchFamily="34" charset="0"/>
              </a:rPr>
              <a:t>D.C. Cir. </a:t>
            </a:r>
            <a:r>
              <a:rPr lang="en-US" sz="8000" dirty="0">
                <a:latin typeface="+mj-lt"/>
                <a:ea typeface="Tahoma" panose="020B0604030504040204" pitchFamily="34" charset="0"/>
                <a:cs typeface="Tahoma" panose="020B0604030504040204" pitchFamily="34" charset="0"/>
              </a:rPr>
              <a:t>2018); </a:t>
            </a:r>
            <a:r>
              <a:rPr lang="en-US" sz="8000" i="1" dirty="0">
                <a:latin typeface="+mj-lt"/>
                <a:ea typeface="Tahoma" panose="020B0604030504040204" pitchFamily="34" charset="0"/>
                <a:cs typeface="Tahoma" panose="020B0604030504040204" pitchFamily="34" charset="0"/>
              </a:rPr>
              <a:t>J. K. J. v. City of San Diego </a:t>
            </a:r>
            <a:r>
              <a:rPr lang="en-US" sz="8000" dirty="0">
                <a:solidFill>
                  <a:prstClr val="black"/>
                </a:solidFill>
                <a:latin typeface="+mj-lt"/>
                <a:ea typeface="Tahoma" panose="020B0604030504040204" pitchFamily="34" charset="0"/>
                <a:cs typeface="Tahoma" panose="020B0604030504040204" pitchFamily="34" charset="0"/>
              </a:rPr>
              <a:t>(</a:t>
            </a:r>
            <a:r>
              <a:rPr lang="en-US" sz="8000" dirty="0">
                <a:solidFill>
                  <a:srgbClr val="FF0000"/>
                </a:solidFill>
                <a:latin typeface="+mj-lt"/>
                <a:ea typeface="Tahoma" panose="020B0604030504040204" pitchFamily="34" charset="0"/>
                <a:cs typeface="Tahoma" panose="020B0604030504040204" pitchFamily="34" charset="0"/>
              </a:rPr>
              <a:t>9th Cir. </a:t>
            </a:r>
            <a:r>
              <a:rPr lang="en-US" sz="8000" dirty="0">
                <a:solidFill>
                  <a:prstClr val="black"/>
                </a:solidFill>
                <a:latin typeface="+mj-lt"/>
                <a:ea typeface="Tahoma" panose="020B0604030504040204" pitchFamily="34" charset="0"/>
                <a:cs typeface="Tahoma" panose="020B0604030504040204" pitchFamily="34" charset="0"/>
              </a:rPr>
              <a:t>2021); </a:t>
            </a:r>
            <a:r>
              <a:rPr lang="en-US" sz="8000" i="1" dirty="0">
                <a:latin typeface="+mj-lt"/>
                <a:ea typeface="Tahoma" panose="020B0604030504040204" pitchFamily="34" charset="0"/>
                <a:cs typeface="Tahoma" panose="020B0604030504040204" pitchFamily="34" charset="0"/>
              </a:rPr>
              <a:t>Becker v. Bateman </a:t>
            </a:r>
            <a:r>
              <a:rPr lang="en-US" sz="8000" dirty="0">
                <a:latin typeface="+mj-lt"/>
                <a:ea typeface="Tahoma" panose="020B0604030504040204" pitchFamily="34" charset="0"/>
                <a:cs typeface="Tahoma" panose="020B0604030504040204" pitchFamily="34" charset="0"/>
              </a:rPr>
              <a:t>(</a:t>
            </a:r>
            <a:r>
              <a:rPr lang="en-US" sz="8000" dirty="0">
                <a:solidFill>
                  <a:srgbClr val="FF0000"/>
                </a:solidFill>
                <a:latin typeface="+mj-lt"/>
                <a:ea typeface="Tahoma" panose="020B0604030504040204" pitchFamily="34" charset="0"/>
                <a:cs typeface="Tahoma" panose="020B0604030504040204" pitchFamily="34" charset="0"/>
              </a:rPr>
              <a:t>10th Cir.</a:t>
            </a:r>
            <a:r>
              <a:rPr lang="en-US" sz="8000" dirty="0">
                <a:latin typeface="+mj-lt"/>
                <a:ea typeface="Tahoma" panose="020B0604030504040204" pitchFamily="34" charset="0"/>
                <a:cs typeface="Tahoma" panose="020B0604030504040204" pitchFamily="34" charset="0"/>
              </a:rPr>
              <a:t> 2013); </a:t>
            </a:r>
            <a:r>
              <a:rPr lang="en-US" sz="8000" i="1" dirty="0">
                <a:latin typeface="+mj-lt"/>
                <a:ea typeface="Tahoma" panose="020B0604030504040204" pitchFamily="34" charset="0"/>
                <a:cs typeface="Tahoma" panose="020B0604030504040204" pitchFamily="34" charset="0"/>
              </a:rPr>
              <a:t>Mannoia v. Farrow</a:t>
            </a:r>
            <a:r>
              <a:rPr lang="en-US" sz="8000" dirty="0">
                <a:latin typeface="+mj-lt"/>
                <a:ea typeface="Tahoma" panose="020B0604030504040204" pitchFamily="34" charset="0"/>
                <a:cs typeface="Tahoma" panose="020B0604030504040204" pitchFamily="34" charset="0"/>
              </a:rPr>
              <a:t> (</a:t>
            </a:r>
            <a:r>
              <a:rPr lang="en-US" sz="8000" dirty="0">
                <a:solidFill>
                  <a:srgbClr val="FF0000"/>
                </a:solidFill>
                <a:latin typeface="+mj-lt"/>
                <a:ea typeface="Tahoma" panose="020B0604030504040204" pitchFamily="34" charset="0"/>
                <a:cs typeface="Tahoma" panose="020B0604030504040204" pitchFamily="34" charset="0"/>
              </a:rPr>
              <a:t>7th Cir. </a:t>
            </a:r>
            <a:r>
              <a:rPr lang="en-US" sz="8000" dirty="0">
                <a:latin typeface="+mj-lt"/>
                <a:ea typeface="Tahoma" panose="020B0604030504040204" pitchFamily="34" charset="0"/>
                <a:cs typeface="Tahoma" panose="020B0604030504040204" pitchFamily="34" charset="0"/>
              </a:rPr>
              <a:t>2007); </a:t>
            </a:r>
            <a:r>
              <a:rPr lang="en-US" sz="8000" i="1" dirty="0">
                <a:latin typeface="+mj-lt"/>
                <a:ea typeface="Tahoma" panose="020B0604030504040204" pitchFamily="34" charset="0"/>
                <a:cs typeface="Tahoma" panose="020B0604030504040204" pitchFamily="34" charset="0"/>
              </a:rPr>
              <a:t>Gardenhire v. Schubert</a:t>
            </a:r>
            <a:r>
              <a:rPr lang="en-US" sz="8000" dirty="0">
                <a:latin typeface="+mj-lt"/>
                <a:ea typeface="Tahoma" panose="020B0604030504040204" pitchFamily="34" charset="0"/>
                <a:cs typeface="Tahoma" panose="020B0604030504040204" pitchFamily="34" charset="0"/>
              </a:rPr>
              <a:t> (</a:t>
            </a:r>
            <a:r>
              <a:rPr lang="en-US" sz="8000" dirty="0">
                <a:solidFill>
                  <a:srgbClr val="FF0000"/>
                </a:solidFill>
                <a:latin typeface="+mj-lt"/>
                <a:ea typeface="Tahoma" panose="020B0604030504040204" pitchFamily="34" charset="0"/>
                <a:cs typeface="Tahoma" panose="020B0604030504040204" pitchFamily="34" charset="0"/>
              </a:rPr>
              <a:t>6th Cir. </a:t>
            </a:r>
            <a:r>
              <a:rPr lang="en-US" sz="8000" dirty="0">
                <a:latin typeface="+mj-lt"/>
                <a:ea typeface="Tahoma" panose="020B0604030504040204" pitchFamily="34" charset="0"/>
                <a:cs typeface="Tahoma" panose="020B0604030504040204" pitchFamily="34" charset="0"/>
              </a:rPr>
              <a:t>2000).</a:t>
            </a:r>
          </a:p>
          <a:p>
            <a:pPr>
              <a:lnSpc>
                <a:spcPct val="120000"/>
              </a:lnSpc>
              <a:buSzPct val="95000"/>
              <a:defRPr/>
            </a:pPr>
            <a:r>
              <a:rPr lang="en-US" sz="8000" dirty="0">
                <a:latin typeface="+mj-lt"/>
                <a:ea typeface="Tahoma" panose="020B0604030504040204" pitchFamily="34" charset="0"/>
                <a:cs typeface="Tahoma" panose="020B0604030504040204" pitchFamily="34" charset="0"/>
              </a:rPr>
              <a:t>Other courts place </a:t>
            </a:r>
            <a:r>
              <a:rPr lang="en-US" sz="8000" dirty="0">
                <a:solidFill>
                  <a:srgbClr val="FF0000"/>
                </a:solidFill>
                <a:latin typeface="+mj-lt"/>
                <a:ea typeface="Tahoma" panose="020B0604030504040204" pitchFamily="34" charset="0"/>
                <a:cs typeface="Tahoma" panose="020B0604030504040204" pitchFamily="34" charset="0"/>
              </a:rPr>
              <a:t>burden on </a:t>
            </a:r>
            <a:r>
              <a:rPr lang="en-US" sz="8000" b="1" dirty="0">
                <a:solidFill>
                  <a:srgbClr val="FF0000"/>
                </a:solidFill>
                <a:latin typeface="+mj-lt"/>
                <a:ea typeface="Tahoma" panose="020B0604030504040204" pitchFamily="34" charset="0"/>
                <a:cs typeface="Tahoma" panose="020B0604030504040204" pitchFamily="34" charset="0"/>
              </a:rPr>
              <a:t>Defendant</a:t>
            </a:r>
            <a:r>
              <a:rPr lang="en-US" sz="8000" dirty="0">
                <a:latin typeface="+mj-lt"/>
                <a:ea typeface="Tahoma" panose="020B0604030504040204" pitchFamily="34" charset="0"/>
                <a:cs typeface="Tahoma" panose="020B0604030504040204" pitchFamily="34" charset="0"/>
              </a:rPr>
              <a:t>. </a:t>
            </a:r>
            <a:r>
              <a:rPr lang="en-US" sz="8000" i="1" dirty="0">
                <a:latin typeface="+mj-lt"/>
                <a:ea typeface="Tahoma" panose="020B0604030504040204" pitchFamily="34" charset="0"/>
                <a:cs typeface="Tahoma" panose="020B0604030504040204" pitchFamily="34" charset="0"/>
              </a:rPr>
              <a:t>See, e.g., Mays v. Sprinkle </a:t>
            </a:r>
            <a:r>
              <a:rPr lang="en-US" sz="8000" dirty="0">
                <a:latin typeface="+mj-lt"/>
                <a:ea typeface="Tahoma" panose="020B0604030504040204" pitchFamily="34" charset="0"/>
                <a:cs typeface="Tahoma" panose="020B0604030504040204" pitchFamily="34" charset="0"/>
              </a:rPr>
              <a:t>(</a:t>
            </a:r>
            <a:r>
              <a:rPr lang="en-US" sz="8000" dirty="0">
                <a:solidFill>
                  <a:srgbClr val="FF0000"/>
                </a:solidFill>
                <a:latin typeface="+mj-lt"/>
                <a:ea typeface="Tahoma" panose="020B0604030504040204" pitchFamily="34" charset="0"/>
                <a:cs typeface="Tahoma" panose="020B0604030504040204" pitchFamily="34" charset="0"/>
              </a:rPr>
              <a:t>4th Cir. </a:t>
            </a:r>
            <a:r>
              <a:rPr lang="en-US" sz="8000" dirty="0">
                <a:latin typeface="+mj-lt"/>
                <a:ea typeface="Tahoma" panose="020B0604030504040204" pitchFamily="34" charset="0"/>
                <a:cs typeface="Tahoma" panose="020B0604030504040204" pitchFamily="34" charset="0"/>
              </a:rPr>
              <a:t>2021); </a:t>
            </a:r>
            <a:r>
              <a:rPr lang="en-US" sz="8000" i="1" dirty="0">
                <a:latin typeface="+mj-lt"/>
                <a:ea typeface="Tahoma" panose="020B0604030504040204" pitchFamily="34" charset="0"/>
                <a:cs typeface="Tahoma" panose="020B0604030504040204" pitchFamily="34" charset="0"/>
              </a:rPr>
              <a:t>Slater v. Deasey </a:t>
            </a:r>
            <a:r>
              <a:rPr lang="en-US" sz="8000" dirty="0">
                <a:latin typeface="+mj-lt"/>
                <a:ea typeface="Tahoma" panose="020B0604030504040204" pitchFamily="34" charset="0"/>
                <a:cs typeface="Tahoma" panose="020B0604030504040204" pitchFamily="34" charset="0"/>
              </a:rPr>
              <a:t>(</a:t>
            </a:r>
            <a:r>
              <a:rPr lang="en-US" sz="8000" dirty="0">
                <a:solidFill>
                  <a:srgbClr val="FF0000"/>
                </a:solidFill>
                <a:latin typeface="+mj-lt"/>
                <a:ea typeface="Tahoma" panose="020B0604030504040204" pitchFamily="34" charset="0"/>
                <a:cs typeface="Tahoma" panose="020B0604030504040204" pitchFamily="34" charset="0"/>
              </a:rPr>
              <a:t>9th Cir. </a:t>
            </a:r>
            <a:r>
              <a:rPr lang="en-US" sz="8000" dirty="0">
                <a:latin typeface="+mj-lt"/>
                <a:ea typeface="Tahoma" panose="020B0604030504040204" pitchFamily="34" charset="0"/>
                <a:cs typeface="Tahoma" panose="020B0604030504040204" pitchFamily="34" charset="0"/>
              </a:rPr>
              <a:t>2019); </a:t>
            </a:r>
            <a:r>
              <a:rPr lang="en-US" sz="8000" i="1" dirty="0">
                <a:latin typeface="+mj-lt"/>
                <a:ea typeface="Tahoma" panose="020B0604030504040204" pitchFamily="34" charset="0"/>
                <a:cs typeface="Tahoma" panose="020B0604030504040204" pitchFamily="34" charset="0"/>
              </a:rPr>
              <a:t>Outlaw v. City of Hartford</a:t>
            </a:r>
            <a:r>
              <a:rPr lang="en-US" sz="8000" i="1" dirty="0">
                <a:solidFill>
                  <a:srgbClr val="FF0000"/>
                </a:solidFill>
                <a:latin typeface="+mj-lt"/>
                <a:ea typeface="Tahoma" panose="020B0604030504040204" pitchFamily="34" charset="0"/>
                <a:cs typeface="Tahoma" panose="020B0604030504040204" pitchFamily="34" charset="0"/>
              </a:rPr>
              <a:t> </a:t>
            </a:r>
            <a:r>
              <a:rPr lang="en-US" sz="8000" dirty="0">
                <a:latin typeface="+mj-lt"/>
                <a:ea typeface="Tahoma" panose="020B0604030504040204" pitchFamily="34" charset="0"/>
                <a:cs typeface="Tahoma" panose="020B0604030504040204" pitchFamily="34" charset="0"/>
              </a:rPr>
              <a:t>(</a:t>
            </a:r>
            <a:r>
              <a:rPr lang="en-US" sz="8000" dirty="0">
                <a:solidFill>
                  <a:srgbClr val="FF0000"/>
                </a:solidFill>
                <a:latin typeface="+mj-lt"/>
                <a:ea typeface="Tahoma" panose="020B0604030504040204" pitchFamily="34" charset="0"/>
                <a:cs typeface="Tahoma" panose="020B0604030504040204" pitchFamily="34" charset="0"/>
              </a:rPr>
              <a:t>2d Cir</a:t>
            </a:r>
            <a:r>
              <a:rPr lang="en-US" sz="8000" dirty="0">
                <a:latin typeface="+mj-lt"/>
                <a:ea typeface="Tahoma" panose="020B0604030504040204" pitchFamily="34" charset="0"/>
                <a:cs typeface="Tahoma" panose="020B0604030504040204" pitchFamily="34" charset="0"/>
              </a:rPr>
              <a:t>. 2018); </a:t>
            </a:r>
            <a:r>
              <a:rPr lang="en-US" sz="8000" i="1" dirty="0">
                <a:latin typeface="+mj-lt"/>
                <a:ea typeface="Tahoma" panose="020B0604030504040204" pitchFamily="34" charset="0"/>
                <a:cs typeface="Tahoma" panose="020B0604030504040204" pitchFamily="34" charset="0"/>
              </a:rPr>
              <a:t>Halsey v. Pfeiffer</a:t>
            </a:r>
            <a:r>
              <a:rPr lang="en-US" sz="8000" dirty="0">
                <a:latin typeface="+mj-lt"/>
                <a:ea typeface="Tahoma" panose="020B0604030504040204" pitchFamily="34" charset="0"/>
                <a:cs typeface="Tahoma" panose="020B0604030504040204" pitchFamily="34" charset="0"/>
              </a:rPr>
              <a:t> (</a:t>
            </a:r>
            <a:r>
              <a:rPr lang="en-US" sz="8000" dirty="0">
                <a:solidFill>
                  <a:srgbClr val="FF0000"/>
                </a:solidFill>
                <a:latin typeface="+mj-lt"/>
                <a:ea typeface="Tahoma" panose="020B0604030504040204" pitchFamily="34" charset="0"/>
                <a:cs typeface="Tahoma" panose="020B0604030504040204" pitchFamily="34" charset="0"/>
              </a:rPr>
              <a:t>3d Cir.</a:t>
            </a:r>
            <a:r>
              <a:rPr lang="en-US" sz="8000" dirty="0">
                <a:latin typeface="+mj-lt"/>
                <a:ea typeface="Tahoma" panose="020B0604030504040204" pitchFamily="34" charset="0"/>
                <a:cs typeface="Tahoma" panose="020B0604030504040204" pitchFamily="34" charset="0"/>
              </a:rPr>
              <a:t> 2014); </a:t>
            </a:r>
            <a:r>
              <a:rPr lang="en-US" sz="8000" i="1" dirty="0">
                <a:latin typeface="+mj-lt"/>
                <a:ea typeface="Tahoma" panose="020B0604030504040204" pitchFamily="34" charset="0"/>
                <a:cs typeface="Tahoma" panose="020B0604030504040204" pitchFamily="34" charset="0"/>
              </a:rPr>
              <a:t>Henry v. Purnell </a:t>
            </a:r>
            <a:r>
              <a:rPr lang="en-US" sz="8000" dirty="0">
                <a:latin typeface="+mj-lt"/>
                <a:ea typeface="Tahoma" panose="020B0604030504040204" pitchFamily="34" charset="0"/>
                <a:cs typeface="Tahoma" panose="020B0604030504040204" pitchFamily="34" charset="0"/>
              </a:rPr>
              <a:t>(</a:t>
            </a:r>
            <a:r>
              <a:rPr lang="en-US" sz="8000" dirty="0">
                <a:solidFill>
                  <a:srgbClr val="FF0000"/>
                </a:solidFill>
                <a:latin typeface="+mj-lt"/>
                <a:ea typeface="Tahoma" panose="020B0604030504040204" pitchFamily="34" charset="0"/>
                <a:cs typeface="Tahoma" panose="020B0604030504040204" pitchFamily="34" charset="0"/>
              </a:rPr>
              <a:t>4th Cir. </a:t>
            </a:r>
            <a:r>
              <a:rPr lang="en-US" sz="8000" dirty="0">
                <a:latin typeface="+mj-lt"/>
                <a:ea typeface="Tahoma" panose="020B0604030504040204" pitchFamily="34" charset="0"/>
                <a:cs typeface="Tahoma" panose="020B0604030504040204" pitchFamily="34" charset="0"/>
              </a:rPr>
              <a:t>2007); </a:t>
            </a:r>
            <a:r>
              <a:rPr lang="en-US" sz="8000" i="1" dirty="0">
                <a:latin typeface="+mj-lt"/>
                <a:ea typeface="Tahoma" panose="020B0604030504040204" pitchFamily="34" charset="0"/>
                <a:cs typeface="Tahoma" panose="020B0604030504040204" pitchFamily="34" charset="0"/>
              </a:rPr>
              <a:t>DiMarco-Zappa v. Cabanillas</a:t>
            </a:r>
            <a:r>
              <a:rPr lang="en-US" sz="8000" dirty="0">
                <a:latin typeface="+mj-lt"/>
                <a:ea typeface="Tahoma" panose="020B0604030504040204" pitchFamily="34" charset="0"/>
                <a:cs typeface="Tahoma" panose="020B0604030504040204" pitchFamily="34" charset="0"/>
              </a:rPr>
              <a:t> (</a:t>
            </a:r>
            <a:r>
              <a:rPr lang="en-US" sz="8000" dirty="0">
                <a:solidFill>
                  <a:srgbClr val="FF0000"/>
                </a:solidFill>
                <a:latin typeface="+mj-lt"/>
                <a:ea typeface="Tahoma" panose="020B0604030504040204" pitchFamily="34" charset="0"/>
                <a:cs typeface="Tahoma" panose="020B0604030504040204" pitchFamily="34" charset="0"/>
              </a:rPr>
              <a:t>1st Cir. </a:t>
            </a:r>
            <a:r>
              <a:rPr lang="en-US" sz="8000" dirty="0">
                <a:latin typeface="+mj-lt"/>
                <a:ea typeface="Tahoma" panose="020B0604030504040204" pitchFamily="34" charset="0"/>
                <a:cs typeface="Tahoma" panose="020B0604030504040204" pitchFamily="34" charset="0"/>
              </a:rPr>
              <a:t>2001).</a:t>
            </a:r>
          </a:p>
          <a:p>
            <a:pPr>
              <a:lnSpc>
                <a:spcPct val="120000"/>
              </a:lnSpc>
              <a:buSzPct val="95000"/>
              <a:defRPr/>
            </a:pPr>
            <a:r>
              <a:rPr lang="en-US" sz="8000" i="1" dirty="0">
                <a:latin typeface="+mj-lt"/>
                <a:ea typeface="Tahoma" panose="020B0604030504040204" pitchFamily="34" charset="0"/>
                <a:cs typeface="Tahoma" panose="020B0604030504040204" pitchFamily="34" charset="0"/>
              </a:rPr>
              <a:t>See </a:t>
            </a:r>
            <a:r>
              <a:rPr lang="en-US" sz="8000" i="1" dirty="0">
                <a:solidFill>
                  <a:srgbClr val="FF0000"/>
                </a:solidFill>
                <a:latin typeface="+mj-lt"/>
                <a:ea typeface="Tahoma" panose="020B0604030504040204" pitchFamily="34" charset="0"/>
                <a:cs typeface="Tahoma" panose="020B0604030504040204" pitchFamily="34" charset="0"/>
              </a:rPr>
              <a:t>Andrich v. Kostas </a:t>
            </a:r>
            <a:r>
              <a:rPr lang="en-US" sz="8000" dirty="0">
                <a:latin typeface="+mj-lt"/>
                <a:ea typeface="Tahoma" panose="020B0604030504040204" pitchFamily="34" charset="0"/>
                <a:cs typeface="Tahoma" panose="020B0604030504040204" pitchFamily="34" charset="0"/>
              </a:rPr>
              <a:t>(D. Ariz. July 22, 2022) (9th Cir. opinions difficult to reconcile)</a:t>
            </a:r>
            <a:endParaRPr lang="en-US" sz="8000" i="1" dirty="0">
              <a:solidFill>
                <a:srgbClr val="FF0000"/>
              </a:solidFill>
              <a:latin typeface="+mj-lt"/>
              <a:ea typeface="Tahoma" panose="020B0604030504040204" pitchFamily="34" charset="0"/>
              <a:cs typeface="Tahoma" panose="020B0604030504040204" pitchFamily="34" charset="0"/>
            </a:endParaRPr>
          </a:p>
          <a:p>
            <a:pPr>
              <a:lnSpc>
                <a:spcPct val="120000"/>
              </a:lnSpc>
              <a:buSzPct val="95000"/>
              <a:defRPr/>
            </a:pPr>
            <a:r>
              <a:rPr lang="en-US" sz="8000" dirty="0">
                <a:latin typeface="+mj-lt"/>
                <a:ea typeface="Tahoma" panose="020B0604030504040204" pitchFamily="34" charset="0"/>
                <a:cs typeface="Tahoma" panose="020B0604030504040204" pitchFamily="34" charset="0"/>
              </a:rPr>
              <a:t>But note that the ultimate QI question presents a </a:t>
            </a:r>
            <a:r>
              <a:rPr lang="en-US" sz="8000" dirty="0">
                <a:solidFill>
                  <a:srgbClr val="FF0000"/>
                </a:solidFill>
                <a:latin typeface="+mj-lt"/>
                <a:ea typeface="Tahoma" panose="020B0604030504040204" pitchFamily="34" charset="0"/>
                <a:cs typeface="Tahoma" panose="020B0604030504040204" pitchFamily="34" charset="0"/>
              </a:rPr>
              <a:t>question of law</a:t>
            </a:r>
            <a:r>
              <a:rPr lang="en-US" sz="8000" dirty="0">
                <a:latin typeface="+mj-lt"/>
                <a:ea typeface="Tahoma" panose="020B0604030504040204" pitchFamily="34" charset="0"/>
                <a:cs typeface="Tahoma" panose="020B0604030504040204" pitchFamily="34" charset="0"/>
              </a:rPr>
              <a:t>. Thus, a court should </a:t>
            </a:r>
            <a:r>
              <a:rPr lang="en-US" sz="8000" dirty="0">
                <a:latin typeface="+mj-lt"/>
              </a:rPr>
              <a:t>use its full knowledge of its own [and other relevant] precedents. </a:t>
            </a:r>
            <a:r>
              <a:rPr lang="en-US" sz="8000" i="1" dirty="0">
                <a:solidFill>
                  <a:srgbClr val="FF0000"/>
                </a:solidFill>
                <a:latin typeface="+mj-lt"/>
              </a:rPr>
              <a:t>Elder v. Holloway </a:t>
            </a:r>
            <a:r>
              <a:rPr lang="en-US" sz="8000" dirty="0">
                <a:latin typeface="+mj-lt"/>
              </a:rPr>
              <a:t>(U.S. 1994); </a:t>
            </a:r>
            <a:r>
              <a:rPr lang="en-US" sz="8000" i="1" dirty="0">
                <a:solidFill>
                  <a:srgbClr val="FF0000"/>
                </a:solidFill>
                <a:latin typeface="+mj-lt"/>
              </a:rPr>
              <a:t>Gordon v. County of Orange (Gordon II)  </a:t>
            </a:r>
            <a:r>
              <a:rPr lang="en-US" sz="8000" dirty="0">
                <a:latin typeface="+mj-lt"/>
              </a:rPr>
              <a:t>(9th Cir. 2021).</a:t>
            </a:r>
            <a:endParaRPr lang="en-US" sz="8000" dirty="0">
              <a:solidFill>
                <a:srgbClr val="FF0000"/>
              </a:solidFill>
              <a:latin typeface="+mj-lt"/>
            </a:endParaRPr>
          </a:p>
          <a:p>
            <a:pPr lvl="1">
              <a:lnSpc>
                <a:spcPct val="100000"/>
              </a:lnSpc>
              <a:buClr>
                <a:srgbClr val="FF0000"/>
              </a:buClr>
              <a:buSzPct val="95000"/>
              <a:defRPr/>
            </a:pPr>
            <a:endParaRPr lang="en-US" altLang="en-US" sz="2800" i="1" dirty="0">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p:cNvSpPr>
            <a:spLocks noGrp="1"/>
          </p:cNvSpPr>
          <p:nvPr>
            <p:ph type="sldNum" sz="quarter" idx="12"/>
          </p:nvPr>
        </p:nvSpPr>
        <p:spPr>
          <a:xfrm>
            <a:off x="11527436" y="6505731"/>
            <a:ext cx="486977" cy="19487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80" b="0" i="0" u="none" strike="noStrike" kern="1200" cap="none" spc="0" normalizeH="0" baseline="0" noProof="0" dirty="0">
                <a:ln>
                  <a:noFill/>
                </a:ln>
                <a:solidFill>
                  <a:prstClr val="black">
                    <a:tint val="75000"/>
                  </a:prstClr>
                </a:solidFill>
                <a:effectLst/>
                <a:uLnTx/>
                <a:uFillTx/>
                <a:latin typeface="Tahoma"/>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fld id="{89A33E28-4D21-47F9-BA64-B468DF7F86F3}" type="slidenum">
              <a:rPr kumimoji="0" lang="en-US" sz="1080" b="0" i="0" u="none" strike="noStrike" kern="1200" cap="none" spc="0" normalizeH="0" baseline="0" noProof="0" smtClean="0">
                <a:ln>
                  <a:noFill/>
                </a:ln>
                <a:solidFill>
                  <a:prstClr val="black">
                    <a:tint val="75000"/>
                  </a:prstClr>
                </a:solidFill>
                <a:effectLst/>
                <a:uLnTx/>
                <a:uFillTx/>
                <a:latin typeface="Tahom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80" b="0" i="0" u="none" strike="noStrike" kern="1200" cap="none" spc="0" normalizeH="0" baseline="0" noProof="0" dirty="0">
              <a:ln>
                <a:noFill/>
              </a:ln>
              <a:solidFill>
                <a:prstClr val="black">
                  <a:tint val="75000"/>
                </a:prstClr>
              </a:solidFill>
              <a:effectLst/>
              <a:uLnTx/>
              <a:uFillTx/>
              <a:latin typeface="Tahoma"/>
              <a:ea typeface="+mn-ea"/>
              <a:cs typeface="+mn-cs"/>
            </a:endParaRPr>
          </a:p>
        </p:txBody>
      </p:sp>
    </p:spTree>
    <p:extLst>
      <p:ext uri="{BB962C8B-B14F-4D97-AF65-F5344CB8AC3E}">
        <p14:creationId xmlns:p14="http://schemas.microsoft.com/office/powerpoint/2010/main" val="13074021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5effb33f-6dd7-4208-8dea-72dec9e1f155"/>
  <p:tag name="WASPOLLED" val="E67DE1C4273547748A680E527DD979B3"/>
  <p:tag name="TPVERSION" val="8"/>
  <p:tag name="TPFULLVERSION" val="9.0.3.5"/>
  <p:tag name="PPTVERSION" val="16"/>
  <p:tag name="TPOS" val="2"/>
  <p:tag name="TPLASTSAVEVERSION" val="6.4 PC"/>
</p:tagLst>
</file>

<file path=ppt/theme/theme1.xml><?xml version="1.0" encoding="utf-8"?>
<a:theme xmlns:a="http://schemas.openxmlformats.org/drawingml/2006/main" name="1_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1610">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Tahoma"/>
        <a:ea typeface=""/>
        <a:cs typeface=""/>
      </a:majorFont>
      <a:minorFont>
        <a:latin typeface="Tahom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610" id="{68F1FD1E-AB3C-4E52-89EF-885714C56F69}" vid="{63CF7BCF-AA45-4B95-AFA9-80070CCCA335}"/>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B291E9265F3AF4BAC17234F5EC81E2C" ma:contentTypeVersion="14" ma:contentTypeDescription="Create a new document." ma:contentTypeScope="" ma:versionID="9bbd6048d34c13643657e2ef3edd9d67">
  <xsd:schema xmlns:xsd="http://www.w3.org/2001/XMLSchema" xmlns:xs="http://www.w3.org/2001/XMLSchema" xmlns:p="http://schemas.microsoft.com/office/2006/metadata/properties" xmlns:ns3="fc347670-eda4-4bc6-b3d6-efa364e3020b" xmlns:ns4="de642b78-2df0-47ae-8454-b287c4deb3f6" targetNamespace="http://schemas.microsoft.com/office/2006/metadata/properties" ma:root="true" ma:fieldsID="b5948526dc3a1ab5307ffb96b1fac081" ns3:_="" ns4:_="">
    <xsd:import namespace="fc347670-eda4-4bc6-b3d6-efa364e3020b"/>
    <xsd:import namespace="de642b78-2df0-47ae-8454-b287c4deb3f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347670-eda4-4bc6-b3d6-efa364e302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e642b78-2df0-47ae-8454-b287c4deb3f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9C9C28-A2C2-4B91-BA6A-7180EF77E296}">
  <ds:schemaRefs>
    <ds:schemaRef ds:uri="http://purl.org/dc/dcmitype/"/>
    <ds:schemaRef ds:uri="http://schemas.microsoft.com/office/2006/documentManagement/types"/>
    <ds:schemaRef ds:uri="http://purl.org/dc/terms/"/>
    <ds:schemaRef ds:uri="http://schemas.openxmlformats.org/package/2006/metadata/core-properties"/>
    <ds:schemaRef ds:uri="de642b78-2df0-47ae-8454-b287c4deb3f6"/>
    <ds:schemaRef ds:uri="http://www.w3.org/XML/1998/namespace"/>
    <ds:schemaRef ds:uri="http://purl.org/dc/elements/1.1/"/>
    <ds:schemaRef ds:uri="http://schemas.microsoft.com/office/infopath/2007/PartnerControls"/>
    <ds:schemaRef ds:uri="fc347670-eda4-4bc6-b3d6-efa364e3020b"/>
    <ds:schemaRef ds:uri="http://schemas.microsoft.com/office/2006/metadata/properties"/>
  </ds:schemaRefs>
</ds:datastoreItem>
</file>

<file path=customXml/itemProps2.xml><?xml version="1.0" encoding="utf-8"?>
<ds:datastoreItem xmlns:ds="http://schemas.openxmlformats.org/officeDocument/2006/customXml" ds:itemID="{F9704CF9-9FBF-4B84-B559-BDEA83A89045}">
  <ds:schemaRefs>
    <ds:schemaRef ds:uri="http://schemas.microsoft.com/sharepoint/v3/contenttype/forms"/>
  </ds:schemaRefs>
</ds:datastoreItem>
</file>

<file path=customXml/itemProps3.xml><?xml version="1.0" encoding="utf-8"?>
<ds:datastoreItem xmlns:ds="http://schemas.openxmlformats.org/officeDocument/2006/customXml" ds:itemID="{54C53D17-5519-4094-9853-31E275823D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347670-eda4-4bc6-b3d6-efa364e3020b"/>
    <ds:schemaRef ds:uri="de642b78-2df0-47ae-8454-b287c4deb3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3027</TotalTime>
  <Words>4693</Words>
  <Application>Microsoft Office PowerPoint</Application>
  <PresentationFormat>Widescreen</PresentationFormat>
  <Paragraphs>259</Paragraphs>
  <Slides>27</Slides>
  <Notes>26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27</vt:i4>
      </vt:variant>
    </vt:vector>
  </HeadingPairs>
  <TitlesOfParts>
    <vt:vector size="36" baseType="lpstr">
      <vt:lpstr>Arial</vt:lpstr>
      <vt:lpstr>Calibri</vt:lpstr>
      <vt:lpstr>Calibri Light</vt:lpstr>
      <vt:lpstr>Impact</vt:lpstr>
      <vt:lpstr>Tahoma</vt:lpstr>
      <vt:lpstr>Wingdings</vt:lpstr>
      <vt:lpstr>1_Office Theme</vt:lpstr>
      <vt:lpstr>3_1610</vt:lpstr>
      <vt:lpstr>2_Office Theme</vt:lpstr>
      <vt:lpstr>PowerPoint Presentation</vt:lpstr>
      <vt:lpstr>Qualified Immunity: Basic Principles</vt:lpstr>
      <vt:lpstr>Current Landscape of Qualified Immunity</vt:lpstr>
      <vt:lpstr>Current Landscape of Qualified Immunity</vt:lpstr>
      <vt:lpstr>Current Landscape of Qualified Immunity</vt:lpstr>
      <vt:lpstr>Pearson v. Callahan (2009) (unanimous Court)</vt:lpstr>
      <vt:lpstr>Jumping to the Second Prong (or Not)</vt:lpstr>
      <vt:lpstr>Jumping to the Second Prong (or Not)</vt:lpstr>
      <vt:lpstr> Who Has the Burden of Proof?</vt:lpstr>
      <vt:lpstr> Who Has the Burden of Proof?</vt:lpstr>
      <vt:lpstr> Clearly Established Law: What Law Controls ? </vt:lpstr>
      <vt:lpstr> Clearly Established Law: What Law Controls ?</vt:lpstr>
      <vt:lpstr> Clearly Established Law: What Law Controls ?</vt:lpstr>
      <vt:lpstr> Clearly Established Law: What Law Controls ?</vt:lpstr>
      <vt:lpstr>How Clear must Clearly Established Law Be?</vt:lpstr>
      <vt:lpstr> See also Jefferson v. Lias (3d Cir. 2021) </vt:lpstr>
      <vt:lpstr>See also Jefferson v. Lias (3d Cir. 2021) (concurring opinion by J. McKee, with all joining)</vt:lpstr>
      <vt:lpstr>Post-Kingsley Cases Addressing QI</vt:lpstr>
      <vt:lpstr>Post-Kingsley Cases Addressing QI</vt:lpstr>
      <vt:lpstr>Post-Kingsley Cases Addressing QI</vt:lpstr>
      <vt:lpstr>Post-Kingsley Cases Addressing QI</vt:lpstr>
      <vt:lpstr>Are Private Actors Entitled to Assert Qualified Immunity?</vt:lpstr>
      <vt:lpstr>Role of the Judge/Jury</vt:lpstr>
      <vt:lpstr>Role of the Judge/Jury: Use of Special Interrogatories</vt:lpstr>
      <vt:lpstr>Role of the Judge/Jury: Use of Special Interrogatories</vt:lpstr>
      <vt:lpstr>Role of the Judge/Jury: Use of Special Interrogatories</vt:lpstr>
      <vt:lpstr>Role of the Judge/Jury: Use of Special Interrogatories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Satnam Khalsa</dc:creator>
  <cp:lastModifiedBy>Karen Blum</cp:lastModifiedBy>
  <cp:revision>218</cp:revision>
  <cp:lastPrinted>2022-10-20T14:12:42Z</cp:lastPrinted>
  <dcterms:created xsi:type="dcterms:W3CDTF">2021-11-03T13:46:28Z</dcterms:created>
  <dcterms:modified xsi:type="dcterms:W3CDTF">2022-10-24T21:41:30Z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0x0101001B291E9265F3AF4BAC17234F5EC81E2C</vt:lpwstr>
  </property>
</Properties>
</file>