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364" r:id="rId5"/>
    <p:sldId id="365" r:id="rId6"/>
    <p:sldId id="3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B570A-EA51-46AA-9E99-EDEEE5138809}" v="28" dt="2023-05-08T22:55:5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80068" autoAdjust="0"/>
  </p:normalViewPr>
  <p:slideViewPr>
    <p:cSldViewPr snapToGrid="0" showGuides="1">
      <p:cViewPr varScale="1">
        <p:scale>
          <a:sx n="101" d="100"/>
          <a:sy n="101" d="100"/>
        </p:scale>
        <p:origin x="14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NINTH</a:t>
            </a:r>
            <a:r>
              <a:rPr lang="en-US" sz="2400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 CIRCUIT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RECOMMENDATIONS FOR RELEASE</a:t>
            </a:r>
          </a:p>
          <a:p>
            <a: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BY DISTRICT (2022)</a:t>
            </a:r>
          </a:p>
        </c:rich>
      </c:tx>
      <c:layout>
        <c:manualLayout>
          <c:xMode val="edge"/>
          <c:yMode val="edge"/>
          <c:x val="0.29966901106582455"/>
          <c:y val="1.301233849104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416804960495596E-2"/>
          <c:y val="7.3571371945593156E-2"/>
          <c:w val="0.91816140465685081"/>
          <c:h val="0.78176423916970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9CD-44EF-827E-FC8EEAD6DC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9CD-44EF-827E-FC8EEAD6DC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CD-44EF-827E-FC8EEAD6D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National</c:v>
                </c:pt>
                <c:pt idx="1">
                  <c:v>AUSA (Nationally)</c:v>
                </c:pt>
                <c:pt idx="2">
                  <c:v>9th Circuit</c:v>
                </c:pt>
                <c:pt idx="4">
                  <c:v>A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</c:v>
                </c:pt>
                <c:pt idx="16">
                  <c:v>M</c:v>
                </c:pt>
                <c:pt idx="17">
                  <c:v>N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0.497</c:v>
                </c:pt>
                <c:pt idx="1">
                  <c:v>0.35099999999999998</c:v>
                </c:pt>
                <c:pt idx="2">
                  <c:v>0.54200000000000004</c:v>
                </c:pt>
                <c:pt idx="4">
                  <c:v>0.371</c:v>
                </c:pt>
                <c:pt idx="5">
                  <c:v>0.376</c:v>
                </c:pt>
                <c:pt idx="6">
                  <c:v>0.39100000000000001</c:v>
                </c:pt>
                <c:pt idx="7">
                  <c:v>0.39600000000000002</c:v>
                </c:pt>
                <c:pt idx="8">
                  <c:v>0.42099999999999999</c:v>
                </c:pt>
                <c:pt idx="9">
                  <c:v>0.441</c:v>
                </c:pt>
                <c:pt idx="10">
                  <c:v>0.44700000000000001</c:v>
                </c:pt>
                <c:pt idx="11">
                  <c:v>0.57899999999999996</c:v>
                </c:pt>
                <c:pt idx="12">
                  <c:v>0.60599999999999998</c:v>
                </c:pt>
                <c:pt idx="13">
                  <c:v>0.63800000000000001</c:v>
                </c:pt>
                <c:pt idx="14">
                  <c:v>0.67800000000000005</c:v>
                </c:pt>
                <c:pt idx="15">
                  <c:v>0.67800000000000005</c:v>
                </c:pt>
                <c:pt idx="16">
                  <c:v>0.73599999999999999</c:v>
                </c:pt>
                <c:pt idx="17">
                  <c:v>0.82399999999999995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D-44EF-827E-FC8EEAD6D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432360"/>
        <c:axId val="522433016"/>
      </c:barChart>
      <c:catAx>
        <c:axId val="52243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433016"/>
        <c:crosses val="autoZero"/>
        <c:auto val="1"/>
        <c:lblAlgn val="ctr"/>
        <c:lblOffset val="100"/>
        <c:noMultiLvlLbl val="0"/>
      </c:catAx>
      <c:valAx>
        <c:axId val="52243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432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5 Highest Release Rate Districts</a:t>
            </a:r>
          </a:p>
        </c:rich>
      </c:tx>
      <c:layout>
        <c:manualLayout>
          <c:xMode val="edge"/>
          <c:yMode val="edge"/>
          <c:x val="0.1637048198106939"/>
          <c:y val="0.89250492657320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032885214979988"/>
          <c:y val="2.3108798376250021E-2"/>
          <c:w val="0.58633261000795411"/>
          <c:h val="0.787722162507141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 Highest Release Rate Districts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E4C-4F89-8CE2-66D34DD70B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E4C-4F89-8CE2-66D34DD70B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F1-4119-BACA-8BDCCF65F920}"/>
              </c:ext>
            </c:extLst>
          </c:dPt>
          <c:dLbls>
            <c:dLbl>
              <c:idx val="0"/>
              <c:layout>
                <c:manualLayout>
                  <c:x val="-6.8246375583911778E-2"/>
                  <c:y val="-0.336042509867320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Success </a:t>
                    </a:r>
                  </a:p>
                  <a:p>
                    <a:fld id="{C5EA3BDB-1D47-43EC-9092-D7B3C93E8BBB}" type="VALUE">
                      <a:rPr lang="en-US" sz="2000" smtClean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E4C-4F89-8CE2-66D34DD70B3C}"/>
                </c:ext>
              </c:extLst>
            </c:dLbl>
            <c:dLbl>
              <c:idx val="1"/>
              <c:layout>
                <c:manualLayout>
                  <c:x val="-7.0550457740456748E-2"/>
                  <c:y val="1.8681492688908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4C-4F89-8CE2-66D34DD70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Success Rate</c:v>
                </c:pt>
                <c:pt idx="1">
                  <c:v>Percent FTA</c:v>
                </c:pt>
                <c:pt idx="2">
                  <c:v>Percent Re-Arrest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0.95799999999999996</c:v>
                </c:pt>
                <c:pt idx="1">
                  <c:v>1.7000000000000001E-2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C-4F89-8CE2-66D34DD70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39626832987548"/>
          <c:y val="0.83730152030635818"/>
          <c:w val="0.60511217322600808"/>
          <c:h val="5.2625440313745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5 Lowest Release Rate Districts</a:t>
            </a:r>
          </a:p>
        </c:rich>
      </c:tx>
      <c:layout>
        <c:manualLayout>
          <c:xMode val="edge"/>
          <c:yMode val="edge"/>
          <c:x val="0.19389514456769802"/>
          <c:y val="0.9035376717829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010007307397182"/>
          <c:y val="2.7019541982925638E-2"/>
          <c:w val="0.60369574699726658"/>
          <c:h val="0.808125985614693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 Lowest Release Rate Districts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434-4372-96DA-1983537E4E3E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34-4372-96DA-1983537E4E3E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434-4372-96DA-1983537E4E3E}"/>
              </c:ext>
            </c:extLst>
          </c:dPt>
          <c:dLbls>
            <c:dLbl>
              <c:idx val="0"/>
              <c:layout>
                <c:manualLayout>
                  <c:x val="-6.1959653958991674E-2"/>
                  <c:y val="-0.342046845818687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Success</a:t>
                    </a:r>
                    <a:fld id="{BEB13007-969E-43A2-8569-7AC18B5C8C6A}" type="VALUE">
                      <a:rPr lang="en-US" sz="2000" smtClean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 sz="2000" dirty="0">
                      <a:solidFill>
                        <a:schemeClr val="bg1">
                          <a:lumMod val="9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34546059394976"/>
                      <c:h val="0.163938323964700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434-4372-96DA-1983537E4E3E}"/>
                </c:ext>
              </c:extLst>
            </c:dLbl>
            <c:dLbl>
              <c:idx val="1"/>
              <c:layout>
                <c:manualLayout>
                  <c:x val="-2.258287599211295E-2"/>
                  <c:y val="-1.2287012939011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4-4372-96DA-1983537E4E3E}"/>
                </c:ext>
              </c:extLst>
            </c:dLbl>
            <c:dLbl>
              <c:idx val="2"/>
              <c:layout>
                <c:manualLayout>
                  <c:x val="7.9021122844923866E-2"/>
                  <c:y val="-1.397752237710733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4-4372-96DA-1983537E4E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Success</c:v>
                </c:pt>
                <c:pt idx="1">
                  <c:v>Percent FTA</c:v>
                </c:pt>
                <c:pt idx="2">
                  <c:v>Percent Re-Arrest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0.95540000000000003</c:v>
                </c:pt>
                <c:pt idx="1">
                  <c:v>1.32E-2</c:v>
                </c:pt>
                <c:pt idx="2">
                  <c:v>3.1399999999999997E-2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4-4372-96DA-1983537E4E3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10496931975648"/>
          <c:y val="0.84253879854959146"/>
          <c:w val="0.51498443309432218"/>
          <c:h val="5.3040688297076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cap="none" spc="2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Release Recommendations and Outcomes</a:t>
            </a:r>
          </a:p>
          <a:p>
            <a:pPr>
              <a:defRPr/>
            </a:pPr>
            <a:r>
              <a:rPr lang="en-US"/>
              <a:t>(FY 2019 to 2021)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cap="none" spc="2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Court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Sheet1!$B$14:$D$15</c:f>
              <c:strCache>
                <c:ptCount val="3"/>
                <c:pt idx="0">
                  <c:v> NDCA</c:v>
                </c:pt>
                <c:pt idx="1">
                  <c:v>9th Circuit</c:v>
                </c:pt>
                <c:pt idx="2">
                  <c:v> Nation</c:v>
                </c:pt>
              </c:strCache>
            </c:strRef>
          </c:cat>
          <c:val>
            <c:numRef>
              <c:f>Sheet1!$B$16:$D$16</c:f>
              <c:numCache>
                <c:formatCode>0%</c:formatCode>
                <c:ptCount val="3"/>
                <c:pt idx="0">
                  <c:v>0.61</c:v>
                </c:pt>
                <c:pt idx="1">
                  <c:v>0.28000000000000003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7-443A-B2CE-3BAD31B522F5}"/>
            </c:ext>
          </c:extLst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Pretrial Services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Sheet1!$B$14:$D$15</c:f>
              <c:strCache>
                <c:ptCount val="3"/>
                <c:pt idx="0">
                  <c:v> NDCA</c:v>
                </c:pt>
                <c:pt idx="1">
                  <c:v>9th Circuit</c:v>
                </c:pt>
                <c:pt idx="2">
                  <c:v> Nation</c:v>
                </c:pt>
              </c:strCache>
            </c:strRef>
          </c:cat>
          <c:val>
            <c:numRef>
              <c:f>Sheet1!$B$17:$D$17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7-443A-B2CE-3BAD31B522F5}"/>
            </c:ext>
          </c:extLst>
        </c:ser>
        <c:ser>
          <c:idx val="2"/>
          <c:order val="2"/>
          <c:tx>
            <c:strRef>
              <c:f>Sheet1!$A$18</c:f>
              <c:strCache>
                <c:ptCount val="1"/>
                <c:pt idx="0">
                  <c:v>AUSA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Sheet1!$B$14:$D$15</c:f>
              <c:strCache>
                <c:ptCount val="3"/>
                <c:pt idx="0">
                  <c:v> NDCA</c:v>
                </c:pt>
                <c:pt idx="1">
                  <c:v>9th Circuit</c:v>
                </c:pt>
                <c:pt idx="2">
                  <c:v> Nation</c:v>
                </c:pt>
              </c:strCache>
            </c:strRef>
          </c:cat>
          <c:val>
            <c:numRef>
              <c:f>Sheet1!$B$18:$D$18</c:f>
              <c:numCache>
                <c:formatCode>0%</c:formatCode>
                <c:ptCount val="3"/>
                <c:pt idx="0">
                  <c:v>0.33</c:v>
                </c:pt>
                <c:pt idx="1">
                  <c:v>0.23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57-443A-B2CE-3BAD31B522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36392032"/>
        <c:axId val="1636393280"/>
      </c:barChart>
      <c:catAx>
        <c:axId val="163639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6393280"/>
        <c:crosses val="autoZero"/>
        <c:auto val="1"/>
        <c:lblAlgn val="ctr"/>
        <c:lblOffset val="100"/>
        <c:noMultiLvlLbl val="0"/>
      </c:catAx>
      <c:valAx>
        <c:axId val="163639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639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 i="0" baseline="0">
          <a:solidFill>
            <a:srgbClr val="0070C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515-7883-411C-8B91-382BA3883F21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429-1683-4FFA-911E-A35008F00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3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DSS report 1288 recommendations by PTRA (excludes undocumented defendants) 1/1/2022 t Ho 12/31/2022.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-What do these stats show us? It’s split down the middle (7 above and 7 below the national average.	</a:t>
            </a:r>
          </a:p>
          <a:p>
            <a:endParaRPr lang="en-US" dirty="0"/>
          </a:p>
          <a:p>
            <a:r>
              <a:rPr lang="en-US" dirty="0"/>
              <a:t>A = WAE</a:t>
            </a:r>
          </a:p>
          <a:p>
            <a:r>
              <a:rPr lang="en-US" dirty="0"/>
              <a:t>B = CAE</a:t>
            </a:r>
          </a:p>
          <a:p>
            <a:r>
              <a:rPr lang="en-US" dirty="0"/>
              <a:t>C = ID</a:t>
            </a:r>
          </a:p>
          <a:p>
            <a:r>
              <a:rPr lang="en-US" dirty="0"/>
              <a:t>D = MT</a:t>
            </a:r>
          </a:p>
          <a:p>
            <a:r>
              <a:rPr lang="en-US" dirty="0"/>
              <a:t>E = CAC </a:t>
            </a:r>
          </a:p>
          <a:p>
            <a:r>
              <a:rPr lang="en-US" dirty="0"/>
              <a:t>F = AK</a:t>
            </a:r>
          </a:p>
          <a:p>
            <a:r>
              <a:rPr lang="en-US" dirty="0"/>
              <a:t>G = NV </a:t>
            </a:r>
          </a:p>
          <a:p>
            <a:r>
              <a:rPr lang="en-US" dirty="0"/>
              <a:t>H = AZ</a:t>
            </a:r>
          </a:p>
          <a:p>
            <a:r>
              <a:rPr lang="en-US" dirty="0"/>
              <a:t>I = WAW</a:t>
            </a:r>
          </a:p>
          <a:p>
            <a:r>
              <a:rPr lang="en-US" dirty="0"/>
              <a:t>J = HI</a:t>
            </a:r>
          </a:p>
          <a:p>
            <a:r>
              <a:rPr lang="en-US" dirty="0"/>
              <a:t>K = CAN</a:t>
            </a:r>
          </a:p>
          <a:p>
            <a:r>
              <a:rPr lang="en-US" dirty="0"/>
              <a:t>L = OR</a:t>
            </a:r>
          </a:p>
          <a:p>
            <a:r>
              <a:rPr lang="en-US" dirty="0"/>
              <a:t>M = CAS</a:t>
            </a:r>
          </a:p>
          <a:p>
            <a:r>
              <a:rPr lang="en-US" dirty="0"/>
              <a:t>N = Guam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DC019-3FDB-4737-A009-7296ACD478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76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DSS Report 1288 Pretrial Release Recommendations by PTRA (Officer Release Recommendations Compared to AUSA and Actual Release Rate for Intakes Activated 1/1/2022 to 12/31/2022) to identify top five highest release rate districts and bottom 5 release rate districts</a:t>
            </a:r>
          </a:p>
          <a:p>
            <a:r>
              <a:rPr lang="en-US" dirty="0"/>
              <a:t>DSS Report 1244 Pretrial Services Supervision Outcome Report for time period 1/1/2022 to 12/31/2022 for rearrest/FTA rates</a:t>
            </a:r>
          </a:p>
          <a:p>
            <a:endParaRPr lang="en-US" dirty="0"/>
          </a:p>
          <a:p>
            <a:r>
              <a:rPr lang="en-US" dirty="0"/>
              <a:t>Top Five Districts: AL-N (65%), AR-E (65.1%), Guam (70.6%), MS-N (68.7%), NH (72.8%): Average: 68.44%</a:t>
            </a:r>
          </a:p>
          <a:p>
            <a:r>
              <a:rPr lang="en-US" dirty="0"/>
              <a:t>Bottom Five Districts: IA-S (26.1%), IL-C (23.9%), NC-E (25.7%), TN-E (20.8%), WY (20.2%): Average: 23.34%</a:t>
            </a:r>
          </a:p>
          <a:p>
            <a:endParaRPr lang="en-US" dirty="0"/>
          </a:p>
          <a:p>
            <a:r>
              <a:rPr lang="en-US" dirty="0"/>
              <a:t>Rearrest/FTA</a:t>
            </a:r>
          </a:p>
          <a:p>
            <a:endParaRPr lang="en-US" dirty="0"/>
          </a:p>
          <a:p>
            <a:r>
              <a:rPr lang="en-US" dirty="0"/>
              <a:t>Top Five Districts: AL-N (2.4/1.9), AR-E (3.3/5.4), Guam (1.4/1.4), MS-N (.5/.5), NH (.9/3.1): 1.7/2.46</a:t>
            </a:r>
          </a:p>
          <a:p>
            <a:r>
              <a:rPr lang="en-US" dirty="0"/>
              <a:t>Bottom Five Districts: IA-S (.4/5.6), IL-C (5.9/.5), NC-E (.3/6.1), TN-E (0/2), WY (0/1.5): 1.32/3.14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DC019-3FDB-4737-A009-7296ACD478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4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DC019-3FDB-4737-A009-7296ACD478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5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9A8B-DB93-421B-AE80-CD59CAAA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836D9-4C37-3B14-0D5E-72CF59AA8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2C682-D787-2635-710D-F0CBDAE7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531C-540C-AEF3-A849-97FAE9DD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866E2-45DD-944F-49F8-DDF5C720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5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B34-84D1-D064-BF47-2CE11383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3356A-9409-B547-271C-414AC991A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9E390-9090-35A5-22A5-9874C373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663AD-B5AA-C1E1-CB71-2F336E04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C4B7-27C4-4572-7F5D-7242085C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8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F83EC-2D82-C9AD-A8C0-0E374DEA0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EE61F-8BC8-5B6D-DB32-F740B96CB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803F8-DB68-9C8C-0091-FEB2724D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6A86-AA1F-8A1E-D4F0-75B83E28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19F88-9874-A267-7D9A-6D55A3A5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5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3A96-2574-554F-22FF-9793AADE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20FD-1F5C-D161-7022-14368AC1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1B6C6-35B2-2F9E-7CA7-7AE18B39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3C48-502F-E6F0-88A3-D8A908BD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8AC8D-6145-9567-2ABF-349528D2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F3D3-BE7A-2838-A5C0-E2AA8D66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06A1-68EA-35FC-4375-D05CBC7AF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C4A04-9E8B-9E4C-A57F-A9813787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CE0E2-EB09-053D-B725-88D54406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BD637-12AE-B937-5EC6-F312537C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9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0572-7D88-4B8A-AF1C-80788C0D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1948-79D3-40BF-B15D-3B2310E96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22089-F1B3-BBB1-7B2A-7DFCF7468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31445-F6B5-BB22-F185-DEEA58E5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AAABB-97B0-5EFD-AA97-C1C1AD98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337A5-D5C0-2F63-B999-4FAC7265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3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C1FED-834D-7CE5-EA19-C864238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705BE-1750-B8AD-CF11-1522F730A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EB344-5409-AE24-D13B-F7CD5F632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B75B9-153F-BF42-C7F2-9262384D8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B1EFE-90D6-F8D8-8D8E-C1FC73059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320054-F007-EF9F-25F2-9DF499C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14B7E-00C4-5092-BA1E-D65A297B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E6291-6CD1-34A9-9869-670B6669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9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8BCF-3F74-7B88-FC9D-B76CF192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695E0-B9EC-0935-AA72-6BFF9119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B282A-3676-F085-C01C-7F0CBE3D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03208-F1D3-9FC8-49D7-5095CE58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3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37060-24BA-981D-FE8C-E597738F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FDE44-685B-4202-1791-CEEA118C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89563-C0A3-31E4-FE54-ED3D22D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E0A99-88E6-27DE-7624-ABD8B226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ADF75-D5FD-753D-AC98-2596C56D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792EC-E4A5-DCF8-7FEF-002490D65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2AC49-E512-18A9-5AF9-84835845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CC048-96EE-59E1-7A91-D87B01FF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01AED-F9E9-D987-9580-A34BA1B0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9015-6F63-2FB7-0099-48DD5A07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27D56-CD9E-988B-262C-573C23815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DD1B5-4779-7F54-7E8D-4DD681E68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DF418-65F3-5210-FE44-99F36030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C1D1A-2383-9F89-4F6B-4F105210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DA182-A3AC-CEE9-B872-7DD1831F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9DFAA-C59B-1AAE-7DE5-9FFB7F2B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3BCFD-3EF5-4D35-1254-7D42EAC9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E6A18-932D-AEDE-334A-EB357F5CE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5E49-C34F-4093-BEE9-B5890699DBA2}" type="datetimeFigureOut">
              <a:rPr lang="en-US" smtClean="0"/>
              <a:t>5/9/23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76CD-6AFB-C1CC-A760-6600150EB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7C96C-9EF7-50C8-ED5B-5ED9E6DF5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C10F-B849-414D-82F3-60F415CB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52F66F-8F71-383F-96FE-F70A97125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 fontScale="90000"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Northern District of California</a:t>
            </a:r>
            <a:br>
              <a:rPr lang="en-US" sz="5200" dirty="0">
                <a:solidFill>
                  <a:schemeClr val="tx2"/>
                </a:solidFill>
              </a:rPr>
            </a:br>
            <a:r>
              <a:rPr lang="en-US" sz="5200" dirty="0">
                <a:solidFill>
                  <a:schemeClr val="tx2"/>
                </a:solidFill>
              </a:rPr>
              <a:t>Pretrial Release Rates and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33BF5-F0A0-87D3-C5FA-43E1101B8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1167345"/>
          </a:xfrm>
        </p:spPr>
        <p:txBody>
          <a:bodyPr>
            <a:normAutofit lnSpcReduction="10000"/>
          </a:bodyPr>
          <a:lstStyle/>
          <a:p>
            <a:r>
              <a:rPr lang="en-US" sz="2000" u="sng" dirty="0">
                <a:solidFill>
                  <a:schemeClr val="tx2"/>
                </a:solidFill>
              </a:rPr>
              <a:t>May 10, 2023 Federal Practice Panel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The Bail Decision: Fashioning Conditions to Avoid 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Unnecessary Pretrial Detention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304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FCD7-AF18-F50D-312C-2913F838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7444" cy="52105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Release by PTRA - NDCA vs. Nation (FY 2019 – 2021)</a:t>
            </a:r>
          </a:p>
        </p:txBody>
      </p:sp>
      <p:pic>
        <p:nvPicPr>
          <p:cNvPr id="4" name="slide2" descr="Release by PTRA">
            <a:extLst>
              <a:ext uri="{FF2B5EF4-FFF2-40B4-BE49-F238E27FC236}">
                <a16:creationId xmlns:a16="http://schemas.microsoft.com/office/drawing/2014/main" id="{1AC7C58B-81C5-3820-8D23-37FEAFA04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025720"/>
            <a:ext cx="6561314" cy="583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4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FCD7-AF18-F50D-312C-2913F838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7444" cy="52105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Outcomes - NDCA vs. Nation (FY 2019 – 2021)</a:t>
            </a:r>
          </a:p>
        </p:txBody>
      </p:sp>
      <p:pic>
        <p:nvPicPr>
          <p:cNvPr id="6" name="slide2" descr="Pretrial violations">
            <a:extLst>
              <a:ext uri="{FF2B5EF4-FFF2-40B4-BE49-F238E27FC236}">
                <a16:creationId xmlns:a16="http://schemas.microsoft.com/office/drawing/2014/main" id="{2D6E9B7E-DDCE-E370-0973-87CC78ECE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53" y="1106508"/>
            <a:ext cx="6087180" cy="541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F73113D-A4E4-4E22-9C01-1292A75C78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041981"/>
              </p:ext>
            </p:extLst>
          </p:nvPr>
        </p:nvGraphicFramePr>
        <p:xfrm>
          <a:off x="335667" y="149989"/>
          <a:ext cx="9058611" cy="615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E4A0D5-329F-4E65-8242-8D550679E3CB}"/>
              </a:ext>
            </a:extLst>
          </p:cNvPr>
          <p:cNvCxnSpPr>
            <a:cxnSpLocks/>
          </p:cNvCxnSpPr>
          <p:nvPr/>
        </p:nvCxnSpPr>
        <p:spPr>
          <a:xfrm>
            <a:off x="1097697" y="2764063"/>
            <a:ext cx="81620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657F808-1F6C-4170-9637-8690E63BC081}"/>
              </a:ext>
            </a:extLst>
          </p:cNvPr>
          <p:cNvSpPr txBox="1"/>
          <p:nvPr/>
        </p:nvSpPr>
        <p:spPr>
          <a:xfrm>
            <a:off x="9259745" y="2377868"/>
            <a:ext cx="2789499" cy="148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PRETRIAL SERVICES BAIL RECOMMENDATIONS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6991F-0D92-4C90-ADF1-A8C6A6B26A67}"/>
              </a:ext>
            </a:extLst>
          </p:cNvPr>
          <p:cNvSpPr txBox="1"/>
          <p:nvPr/>
        </p:nvSpPr>
        <p:spPr>
          <a:xfrm>
            <a:off x="568429" y="6210565"/>
            <a:ext cx="882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DSS Report 1288 Pretrial Recommendations by PTRA (excludes undocumented defendants) for 12-month period ending December 31,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3CFEBD7-E5B2-411E-954E-9E55DF58470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31694" y="332265"/>
            <a:ext cx="2045603" cy="204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EF4A29-81FF-4DB1-96E1-B534EEC64884}"/>
              </a:ext>
            </a:extLst>
          </p:cNvPr>
          <p:cNvSpPr txBox="1"/>
          <p:nvPr/>
        </p:nvSpPr>
        <p:spPr>
          <a:xfrm>
            <a:off x="1171575" y="336375"/>
            <a:ext cx="9763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Nationally, Higher 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Release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Rates Produce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Better Pretrial Outcomes (2022)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E1569D-9333-48DE-89AE-6E78C9D62397}"/>
              </a:ext>
            </a:extLst>
          </p:cNvPr>
          <p:cNvCxnSpPr/>
          <p:nvPr/>
        </p:nvCxnSpPr>
        <p:spPr>
          <a:xfrm>
            <a:off x="7899990" y="308021"/>
            <a:ext cx="3568996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8790E3F-F5E9-40C1-A96A-F2468D994349}"/>
              </a:ext>
            </a:extLst>
          </p:cNvPr>
          <p:cNvGraphicFramePr/>
          <p:nvPr/>
        </p:nvGraphicFramePr>
        <p:xfrm>
          <a:off x="333154" y="1621764"/>
          <a:ext cx="6209414" cy="493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B021969-40D5-450A-A7B7-CBAC81870281}"/>
              </a:ext>
            </a:extLst>
          </p:cNvPr>
          <p:cNvGraphicFramePr/>
          <p:nvPr/>
        </p:nvGraphicFramePr>
        <p:xfrm>
          <a:off x="5354079" y="1621764"/>
          <a:ext cx="6559107" cy="4899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159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EF4A29-81FF-4DB1-96E1-B534EEC64884}"/>
              </a:ext>
            </a:extLst>
          </p:cNvPr>
          <p:cNvSpPr txBox="1"/>
          <p:nvPr/>
        </p:nvSpPr>
        <p:spPr>
          <a:xfrm>
            <a:off x="1789563" y="392295"/>
            <a:ext cx="9307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PTS &amp; AUSA Recommendations and Bail Decisions by District, Circuit, Nation (FY2019-2021)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E1569D-9333-48DE-89AE-6E78C9D62397}"/>
              </a:ext>
            </a:extLst>
          </p:cNvPr>
          <p:cNvCxnSpPr/>
          <p:nvPr/>
        </p:nvCxnSpPr>
        <p:spPr>
          <a:xfrm>
            <a:off x="237460" y="346684"/>
            <a:ext cx="3568996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0F50FC6-968F-4E59-9E0F-160A1AA20C7E}"/>
              </a:ext>
            </a:extLst>
          </p:cNvPr>
          <p:cNvSpPr txBox="1"/>
          <p:nvPr/>
        </p:nvSpPr>
        <p:spPr>
          <a:xfrm>
            <a:off x="485258" y="6511316"/>
            <a:ext cx="9307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Pretrial Services Dashboards: FY 2019 to FY 2021 (statistics include undocumented defendants)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83CF056-800C-B896-1C5F-C47E25E2B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740974"/>
              </p:ext>
            </p:extLst>
          </p:nvPr>
        </p:nvGraphicFramePr>
        <p:xfrm>
          <a:off x="1604010" y="1744947"/>
          <a:ext cx="8660130" cy="461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21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10073</TotalTime>
  <Words>412</Words>
  <Application>Microsoft Macintosh PowerPoint</Application>
  <PresentationFormat>Widescreen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Office Theme</vt:lpstr>
      <vt:lpstr>Northern District of California Pretrial Release Rates and Outcomes</vt:lpstr>
      <vt:lpstr>Release by PTRA - NDCA vs. Nation (FY 2019 – 2021)</vt:lpstr>
      <vt:lpstr>Outcomes - NDCA vs. Nation (FY 2019 – 2021)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Pretrial Detention</dc:title>
  <dc:creator>Silvio Lugo</dc:creator>
  <cp:lastModifiedBy>Executive Director NDPP</cp:lastModifiedBy>
  <cp:revision>5</cp:revision>
  <dcterms:created xsi:type="dcterms:W3CDTF">2023-05-01T20:46:17Z</dcterms:created>
  <dcterms:modified xsi:type="dcterms:W3CDTF">2023-05-09T17:21:46Z</dcterms:modified>
</cp:coreProperties>
</file>