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38" r:id="rId3"/>
    <p:sldId id="437" r:id="rId4"/>
    <p:sldId id="257" r:id="rId5"/>
    <p:sldId id="258" r:id="rId6"/>
    <p:sldId id="260" r:id="rId7"/>
    <p:sldId id="440" r:id="rId8"/>
    <p:sldId id="441" r:id="rId9"/>
    <p:sldId id="442" r:id="rId10"/>
    <p:sldId id="443" r:id="rId11"/>
    <p:sldId id="446" r:id="rId12"/>
    <p:sldId id="4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064"/>
    <a:srgbClr val="A29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5"/>
    <p:restoredTop sz="96405"/>
  </p:normalViewPr>
  <p:slideViewPr>
    <p:cSldViewPr snapToGrid="0">
      <p:cViewPr varScale="1">
        <p:scale>
          <a:sx n="97" d="100"/>
          <a:sy n="97" d="100"/>
        </p:scale>
        <p:origin x="5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0A4EA-8DCD-EE40-B497-CADE2B039D4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624FF-D8BB-8049-8708-E9F3F0D7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D48A-F8DB-7E4F-BB99-CFED590C4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8264" y="2255708"/>
            <a:ext cx="7841736" cy="365126"/>
          </a:xfrm>
        </p:spPr>
        <p:txBody>
          <a:bodyPr>
            <a:noAutofit/>
          </a:bodyPr>
          <a:lstStyle>
            <a:lvl1pPr>
              <a:defRPr sz="5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D1B565-4D34-7573-CE90-D86F57A32976}"/>
              </a:ext>
            </a:extLst>
          </p:cNvPr>
          <p:cNvCxnSpPr/>
          <p:nvPr userDrawn="1"/>
        </p:nvCxnSpPr>
        <p:spPr>
          <a:xfrm>
            <a:off x="1139428" y="3764756"/>
            <a:ext cx="1135856" cy="0"/>
          </a:xfrm>
          <a:prstGeom prst="line">
            <a:avLst/>
          </a:prstGeom>
          <a:ln w="12700">
            <a:solidFill>
              <a:srgbClr val="A29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04310B-171D-493C-D960-B900D5017C48}"/>
              </a:ext>
            </a:extLst>
          </p:cNvPr>
          <p:cNvSpPr txBox="1"/>
          <p:nvPr userDrawn="1"/>
        </p:nvSpPr>
        <p:spPr>
          <a:xfrm>
            <a:off x="458216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B342795-7B79-EC0E-A2EA-3FD68727C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082477" y="4358636"/>
            <a:ext cx="7773310" cy="1598020"/>
          </a:xfrm>
        </p:spPr>
        <p:txBody>
          <a:bodyPr>
            <a:normAutofit/>
          </a:bodyPr>
          <a:lstStyle>
            <a:lvl1pPr marL="285750" indent="-285750" fontAlgn="t"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Names of Speakers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7491F64-7FD9-C0C1-D5EE-61C4EE6A362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48263" y="2914051"/>
            <a:ext cx="7807523" cy="3006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A2906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10312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048D6BA-778A-2510-8101-D1866F05232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3738" y="2466114"/>
            <a:ext cx="9144000" cy="366036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BBABFF0-E80A-0546-007D-DA8842D17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737" y="889097"/>
            <a:ext cx="9143999" cy="365126"/>
          </a:xfrm>
        </p:spPr>
        <p:txBody>
          <a:bodyPr>
            <a:noAutofit/>
          </a:bodyPr>
          <a:lstStyle>
            <a:lvl1pPr>
              <a:defRPr sz="4400" baseline="0">
                <a:solidFill>
                  <a:srgbClr val="5E6064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6692E2-9647-12F1-8605-F323FDD5CE43}"/>
              </a:ext>
            </a:extLst>
          </p:cNvPr>
          <p:cNvCxnSpPr/>
          <p:nvPr userDrawn="1"/>
        </p:nvCxnSpPr>
        <p:spPr>
          <a:xfrm>
            <a:off x="1139428" y="2162379"/>
            <a:ext cx="1135856" cy="0"/>
          </a:xfrm>
          <a:prstGeom prst="line">
            <a:avLst/>
          </a:prstGeom>
          <a:ln w="12700">
            <a:solidFill>
              <a:srgbClr val="A29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1B06038-2ED4-1A65-1FC1-C347EB66E6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53737" y="1432345"/>
            <a:ext cx="9143999" cy="3006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A2906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59811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BBABFF0-E80A-0546-007D-DA8842D17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737" y="889097"/>
            <a:ext cx="9143999" cy="365126"/>
          </a:xfrm>
        </p:spPr>
        <p:txBody>
          <a:bodyPr>
            <a:noAutofit/>
          </a:bodyPr>
          <a:lstStyle>
            <a:lvl1pPr>
              <a:defRPr sz="4400" baseline="0">
                <a:solidFill>
                  <a:srgbClr val="5E6064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6692E2-9647-12F1-8605-F323FDD5CE43}"/>
              </a:ext>
            </a:extLst>
          </p:cNvPr>
          <p:cNvCxnSpPr/>
          <p:nvPr userDrawn="1"/>
        </p:nvCxnSpPr>
        <p:spPr>
          <a:xfrm>
            <a:off x="1139428" y="1619131"/>
            <a:ext cx="1135856" cy="0"/>
          </a:xfrm>
          <a:prstGeom prst="line">
            <a:avLst/>
          </a:prstGeom>
          <a:ln w="12700">
            <a:solidFill>
              <a:srgbClr val="A29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6FDC619-A651-5444-BC1C-EDEC3A07D92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53737" y="1922865"/>
            <a:ext cx="4303063" cy="41827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2100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C36009-8108-FD85-603D-C631E6D4297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894673" y="1922866"/>
            <a:ext cx="4303063" cy="41827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2100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3847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BBABFF0-E80A-0546-007D-DA8842D17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737" y="889097"/>
            <a:ext cx="9143999" cy="365126"/>
          </a:xfrm>
        </p:spPr>
        <p:txBody>
          <a:bodyPr>
            <a:noAutofit/>
          </a:bodyPr>
          <a:lstStyle>
            <a:lvl1pPr>
              <a:defRPr sz="4400" baseline="0">
                <a:solidFill>
                  <a:srgbClr val="5E6064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6692E2-9647-12F1-8605-F323FDD5CE43}"/>
              </a:ext>
            </a:extLst>
          </p:cNvPr>
          <p:cNvCxnSpPr/>
          <p:nvPr userDrawn="1"/>
        </p:nvCxnSpPr>
        <p:spPr>
          <a:xfrm>
            <a:off x="1139428" y="1619131"/>
            <a:ext cx="1135856" cy="0"/>
          </a:xfrm>
          <a:prstGeom prst="line">
            <a:avLst/>
          </a:prstGeom>
          <a:ln w="12700">
            <a:solidFill>
              <a:srgbClr val="A29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6FDC619-A651-5444-BC1C-EDEC3A07D92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53737" y="1922865"/>
            <a:ext cx="4303063" cy="41827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2100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goes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03C3312-BF6B-AA88-9528-D9D045D80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4673" y="1922865"/>
            <a:ext cx="4303063" cy="41827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8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BBABFF0-E80A-0546-007D-DA8842D17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737" y="1236376"/>
            <a:ext cx="6540137" cy="365126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6692E2-9647-12F1-8605-F323FDD5CE43}"/>
              </a:ext>
            </a:extLst>
          </p:cNvPr>
          <p:cNvCxnSpPr/>
          <p:nvPr userDrawn="1"/>
        </p:nvCxnSpPr>
        <p:spPr>
          <a:xfrm>
            <a:off x="1139428" y="1966410"/>
            <a:ext cx="1135856" cy="0"/>
          </a:xfrm>
          <a:prstGeom prst="line">
            <a:avLst/>
          </a:prstGeom>
          <a:ln w="12700">
            <a:solidFill>
              <a:srgbClr val="A29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9F6F1-A9E2-BA87-0D02-81E3B8F3166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3737" y="2280654"/>
            <a:ext cx="6540137" cy="366036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6692E2-9647-12F1-8605-F323FDD5CE43}"/>
              </a:ext>
            </a:extLst>
          </p:cNvPr>
          <p:cNvCxnSpPr/>
          <p:nvPr userDrawn="1"/>
        </p:nvCxnSpPr>
        <p:spPr>
          <a:xfrm>
            <a:off x="1909896" y="5251331"/>
            <a:ext cx="1135856" cy="0"/>
          </a:xfrm>
          <a:prstGeom prst="line">
            <a:avLst/>
          </a:prstGeom>
          <a:ln w="12700">
            <a:solidFill>
              <a:srgbClr val="A29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69AF2-B49F-7232-F7C2-B742FB633D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807271" y="1992507"/>
            <a:ext cx="7446796" cy="28786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600" baseline="0">
                <a:solidFill>
                  <a:srgbClr val="5E60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243B9-A88C-D5A1-E00F-C834279BC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6028" y="1219199"/>
            <a:ext cx="674046" cy="4583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069E677-D837-18DC-C4A9-A0E96EE2718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807270" y="5532156"/>
            <a:ext cx="7446795" cy="3267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6313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BBABFF0-E80A-0546-007D-DA8842D17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737" y="889097"/>
            <a:ext cx="9143999" cy="365126"/>
          </a:xfrm>
        </p:spPr>
        <p:txBody>
          <a:bodyPr>
            <a:noAutofit/>
          </a:bodyPr>
          <a:lstStyle>
            <a:lvl1pPr>
              <a:defRPr sz="4400" baseline="0">
                <a:solidFill>
                  <a:srgbClr val="5E6064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1B06038-2ED4-1A65-1FC1-C347EB66E6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53737" y="1432345"/>
            <a:ext cx="9143999" cy="3006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A2906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60B464-858C-B907-FE33-AE71A2AF0EA1}"/>
              </a:ext>
            </a:extLst>
          </p:cNvPr>
          <p:cNvSpPr/>
          <p:nvPr userDrawn="1"/>
        </p:nvSpPr>
        <p:spPr>
          <a:xfrm>
            <a:off x="1148138" y="2184400"/>
            <a:ext cx="2159000" cy="499533"/>
          </a:xfrm>
          <a:prstGeom prst="rect">
            <a:avLst/>
          </a:prstGeom>
          <a:solidFill>
            <a:srgbClr val="5E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AC678-34ED-C9B1-9634-F1F5B0D77DCC}"/>
              </a:ext>
            </a:extLst>
          </p:cNvPr>
          <p:cNvSpPr/>
          <p:nvPr userDrawn="1"/>
        </p:nvSpPr>
        <p:spPr>
          <a:xfrm>
            <a:off x="1148138" y="2687834"/>
            <a:ext cx="2159000" cy="316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125A323-D268-2892-D375-839510E5BC5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276864" y="2832427"/>
            <a:ext cx="1906604" cy="28954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06A5EFD-2812-F941-FBD7-0496648A323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274336" y="2301596"/>
            <a:ext cx="1906604" cy="308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978D7-BB77-EA42-3B02-3E36C0BC5B85}"/>
              </a:ext>
            </a:extLst>
          </p:cNvPr>
          <p:cNvSpPr/>
          <p:nvPr userDrawn="1"/>
        </p:nvSpPr>
        <p:spPr>
          <a:xfrm>
            <a:off x="3455910" y="2184400"/>
            <a:ext cx="2159000" cy="499533"/>
          </a:xfrm>
          <a:prstGeom prst="rect">
            <a:avLst/>
          </a:prstGeom>
          <a:solidFill>
            <a:srgbClr val="5E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F1F3D-E495-95D3-94DD-AB3EFA62C048}"/>
              </a:ext>
            </a:extLst>
          </p:cNvPr>
          <p:cNvSpPr/>
          <p:nvPr userDrawn="1"/>
        </p:nvSpPr>
        <p:spPr>
          <a:xfrm>
            <a:off x="3455910" y="2687834"/>
            <a:ext cx="2159000" cy="316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1908A38-9199-EC1E-9804-8062E7E8231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584636" y="2832427"/>
            <a:ext cx="1906604" cy="28954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23A182-9820-FDFF-1E88-AFC12F09AA7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582108" y="2301596"/>
            <a:ext cx="1906604" cy="308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E50DA3-B9AA-A873-DF28-9E7401692325}"/>
              </a:ext>
            </a:extLst>
          </p:cNvPr>
          <p:cNvSpPr/>
          <p:nvPr userDrawn="1"/>
        </p:nvSpPr>
        <p:spPr>
          <a:xfrm>
            <a:off x="5792710" y="2184400"/>
            <a:ext cx="2159000" cy="499533"/>
          </a:xfrm>
          <a:prstGeom prst="rect">
            <a:avLst/>
          </a:prstGeom>
          <a:solidFill>
            <a:srgbClr val="5E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68FC0A-B8B4-FE67-DD28-89077BB85200}"/>
              </a:ext>
            </a:extLst>
          </p:cNvPr>
          <p:cNvSpPr/>
          <p:nvPr userDrawn="1"/>
        </p:nvSpPr>
        <p:spPr>
          <a:xfrm>
            <a:off x="5792710" y="2687834"/>
            <a:ext cx="2159000" cy="316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9DA05C9-44B3-5BF0-D85D-956C5F7A070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5921436" y="2832427"/>
            <a:ext cx="1906604" cy="28954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06DC6D8-C508-6AA1-D773-3F27D1B8283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918908" y="2301596"/>
            <a:ext cx="1906604" cy="308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4E8575-730F-4E68-A0E7-C1C0383A4040}"/>
              </a:ext>
            </a:extLst>
          </p:cNvPr>
          <p:cNvSpPr/>
          <p:nvPr userDrawn="1"/>
        </p:nvSpPr>
        <p:spPr>
          <a:xfrm>
            <a:off x="8114996" y="2184400"/>
            <a:ext cx="2159000" cy="499533"/>
          </a:xfrm>
          <a:prstGeom prst="rect">
            <a:avLst/>
          </a:prstGeom>
          <a:solidFill>
            <a:srgbClr val="5E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8194D3-3632-BF20-D53D-9E1925C5B8A8}"/>
              </a:ext>
            </a:extLst>
          </p:cNvPr>
          <p:cNvSpPr/>
          <p:nvPr userDrawn="1"/>
        </p:nvSpPr>
        <p:spPr>
          <a:xfrm>
            <a:off x="8114996" y="2687834"/>
            <a:ext cx="2159000" cy="316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2385C85-F13B-AA3B-DC37-70F22CAE3FD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243722" y="2832427"/>
            <a:ext cx="1906604" cy="28954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DD6EA48-EE2E-1B07-9EA8-FB36458DD1E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241194" y="2301596"/>
            <a:ext cx="1906604" cy="308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90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04310B-171D-493C-D960-B900D5017C48}"/>
              </a:ext>
            </a:extLst>
          </p:cNvPr>
          <p:cNvSpPr txBox="1"/>
          <p:nvPr userDrawn="1"/>
        </p:nvSpPr>
        <p:spPr>
          <a:xfrm>
            <a:off x="458216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44CC3-1407-4948-F67A-3B91F571056D}"/>
              </a:ext>
            </a:extLst>
          </p:cNvPr>
          <p:cNvSpPr txBox="1"/>
          <p:nvPr userDrawn="1"/>
        </p:nvSpPr>
        <p:spPr>
          <a:xfrm>
            <a:off x="9828695" y="1207074"/>
            <a:ext cx="183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(415) 212-4350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A48CA-F845-BE03-8D6C-3A9738B1F1DB}"/>
              </a:ext>
            </a:extLst>
          </p:cNvPr>
          <p:cNvSpPr txBox="1"/>
          <p:nvPr userDrawn="1"/>
        </p:nvSpPr>
        <p:spPr>
          <a:xfrm>
            <a:off x="9828695" y="1467345"/>
            <a:ext cx="183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>
                <a:solidFill>
                  <a:srgbClr val="A29062"/>
                </a:solidFill>
                <a:effectLst/>
                <a:latin typeface="Arial" panose="020B0604020202020204" pitchFamily="34" charset="0"/>
              </a:rPr>
              <a:t>walkuplawoffice.com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13E266-BA29-41F2-66F4-20D7E610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8695" y="3429000"/>
            <a:ext cx="1839840" cy="2616185"/>
          </a:xfrm>
        </p:spPr>
        <p:txBody>
          <a:bodyPr anchor="b">
            <a:normAutofit/>
          </a:bodyPr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Speakers, Contact Info</a:t>
            </a:r>
          </a:p>
        </p:txBody>
      </p:sp>
    </p:spTree>
    <p:extLst>
      <p:ext uri="{BB962C8B-B14F-4D97-AF65-F5344CB8AC3E}">
        <p14:creationId xmlns:p14="http://schemas.microsoft.com/office/powerpoint/2010/main" val="350107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CBF02-192A-82B9-0ED5-1CBE1AEC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8929B-1853-0812-F6CA-5B4A65D8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89D65-53BF-76CB-379F-21DD3B03E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44C3D-0810-0048-B886-64A2E378212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1548F-B970-F826-AFFA-F7939311C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B389D-26B1-16DC-F7EF-2418C9D2F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D260-E1D1-4F47-BB0E-8AE1538D4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29062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2906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29062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2906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2906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415E-98A8-CE94-10E9-1696F9AC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63" y="2255708"/>
            <a:ext cx="7841737" cy="1083840"/>
          </a:xfrm>
        </p:spPr>
        <p:txBody>
          <a:bodyPr/>
          <a:lstStyle/>
          <a:p>
            <a:r>
              <a:rPr lang="en-US" dirty="0"/>
              <a:t>Attorney </a:t>
            </a:r>
            <a:r>
              <a:rPr lang="en-US" dirty="0" err="1"/>
              <a:t>Voir</a:t>
            </a:r>
            <a:r>
              <a:rPr lang="en-US" dirty="0"/>
              <a:t> Dire: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DB23D-F14E-3424-A9CA-13C846479AB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048263" y="4615194"/>
            <a:ext cx="7773310" cy="1598020"/>
          </a:xfrm>
        </p:spPr>
        <p:txBody>
          <a:bodyPr/>
          <a:lstStyle/>
          <a:p>
            <a:r>
              <a:rPr lang="en-US" dirty="0"/>
              <a:t>Hon. Laurel Beeler, US District Court, Northern Dist. of California</a:t>
            </a:r>
          </a:p>
          <a:p>
            <a:r>
              <a:rPr lang="en-US" dirty="0"/>
              <a:t>Khaldoun Baghdadi, Esq., Walkup </a:t>
            </a:r>
            <a:r>
              <a:rPr lang="en-US" dirty="0" err="1"/>
              <a:t>Melodia</a:t>
            </a:r>
            <a:r>
              <a:rPr lang="en-US" dirty="0"/>
              <a:t> Kelly &amp; Schoenberger</a:t>
            </a:r>
          </a:p>
          <a:p>
            <a:r>
              <a:rPr lang="en-US" dirty="0"/>
              <a:t>Asim Bhansali, Esq., Kwun Bhansali Lazarus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0AD52-4DF7-0EF4-B38C-213A86FB0A7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64705" y="2914050"/>
            <a:ext cx="7991082" cy="833001"/>
          </a:xfrm>
        </p:spPr>
        <p:txBody>
          <a:bodyPr/>
          <a:lstStyle/>
          <a:p>
            <a:r>
              <a:rPr lang="en-US" dirty="0"/>
              <a:t>			</a:t>
            </a:r>
          </a:p>
          <a:p>
            <a:r>
              <a:rPr lang="en-US" sz="3000" dirty="0"/>
              <a:t>			Careful What You Ask For</a:t>
            </a:r>
          </a:p>
        </p:txBody>
      </p:sp>
    </p:spTree>
    <p:extLst>
      <p:ext uri="{BB962C8B-B14F-4D97-AF65-F5344CB8AC3E}">
        <p14:creationId xmlns:p14="http://schemas.microsoft.com/office/powerpoint/2010/main" val="348242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4EEA-553A-7CE7-64B4-736DCF32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the time to win your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0347-EDF0-DA8A-F169-836813C3E8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53737" y="1798983"/>
            <a:ext cx="9620889" cy="43066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Your goal is to uncover bias. Not to convince the whole room that your client wins.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6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Do not make the Judge regret giving you this opportunity.</a:t>
            </a:r>
          </a:p>
        </p:txBody>
      </p:sp>
    </p:spTree>
    <p:extLst>
      <p:ext uri="{BB962C8B-B14F-4D97-AF65-F5344CB8AC3E}">
        <p14:creationId xmlns:p14="http://schemas.microsoft.com/office/powerpoint/2010/main" val="102265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4EEA-553A-7CE7-64B4-736DCF32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Waste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0347-EDF0-DA8A-F169-836813C3E8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53737" y="1798983"/>
            <a:ext cx="9620889" cy="43066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Watch the clock.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6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Have a plan, do your best, then sit down.</a:t>
            </a:r>
          </a:p>
          <a:p>
            <a:pPr>
              <a:defRPr/>
            </a:pPr>
            <a:endParaRPr lang="en-US" altLang="en-US" sz="25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latin typeface="+mn-lt"/>
                <a:cs typeface="Times New Roman" panose="02020603050405020304" pitchFamily="18" charset="0"/>
              </a:rPr>
              <a:t>Make this a panel discussion.  </a:t>
            </a:r>
          </a:p>
        </p:txBody>
      </p:sp>
    </p:spTree>
    <p:extLst>
      <p:ext uri="{BB962C8B-B14F-4D97-AF65-F5344CB8AC3E}">
        <p14:creationId xmlns:p14="http://schemas.microsoft.com/office/powerpoint/2010/main" val="44033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E0A1-B57A-BC27-7489-15E4DB7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Attorney </a:t>
            </a:r>
            <a:r>
              <a:rPr lang="en-US" dirty="0" err="1"/>
              <a:t>Voir</a:t>
            </a:r>
            <a:r>
              <a:rPr lang="en-US" dirty="0"/>
              <a:t> Dire: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94158-68E5-F129-3E43-061FB0F1C36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3200" dirty="0"/>
              <a:t>Some examples.</a:t>
            </a:r>
          </a:p>
        </p:txBody>
      </p:sp>
    </p:spTree>
    <p:extLst>
      <p:ext uri="{BB962C8B-B14F-4D97-AF65-F5344CB8AC3E}">
        <p14:creationId xmlns:p14="http://schemas.microsoft.com/office/powerpoint/2010/main" val="370819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CD329-D95A-F6F6-5A79-2B5ACEB799C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74035" y="2136913"/>
            <a:ext cx="9223703" cy="398956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i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SimSun" panose="02010600030101010101" pitchFamily="2" charset="-122"/>
              </a:rPr>
              <a:t>A juror is “actually biased” where the juror's answers in </a:t>
            </a:r>
            <a:r>
              <a:rPr lang="en-US" sz="2400" dirty="0" err="1">
                <a:effectLst/>
                <a:latin typeface="+mn-lt"/>
                <a:ea typeface="SimSun" panose="02010600030101010101" pitchFamily="2" charset="-122"/>
              </a:rPr>
              <a:t>voir</a:t>
            </a:r>
            <a:r>
              <a:rPr lang="en-US" sz="2400" dirty="0">
                <a:effectLst/>
                <a:latin typeface="+mn-lt"/>
                <a:ea typeface="SimSun" panose="02010600030101010101" pitchFamily="2" charset="-122"/>
              </a:rPr>
              <a:t> dire indicated that he or she cannot decide the case impartially.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SimSun" panose="02010600030101010101" pitchFamily="2" charset="-122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+mn-lt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+mn-lt"/>
                <a:ea typeface="SimSun" panose="02010600030101010101" pitchFamily="2" charset="-122"/>
              </a:rPr>
              <a:t>United States v. Gonzalez</a:t>
            </a:r>
            <a:r>
              <a:rPr lang="en-US" sz="2400" dirty="0">
                <a:effectLst/>
                <a:latin typeface="+mn-lt"/>
                <a:ea typeface="SimSun" panose="02010600030101010101" pitchFamily="2" charset="-122"/>
              </a:rPr>
              <a:t>, 214 F.3d 1109, 1112 (9th Cir. 2000).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EE0839-8741-E6BE-A55B-0A1678CC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</a:t>
            </a:r>
          </a:p>
        </p:txBody>
      </p:sp>
    </p:spTree>
    <p:extLst>
      <p:ext uri="{BB962C8B-B14F-4D97-AF65-F5344CB8AC3E}">
        <p14:creationId xmlns:p14="http://schemas.microsoft.com/office/powerpoint/2010/main" val="315654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CD329-D95A-F6F6-5A79-2B5ACEB799C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74035" y="2136913"/>
            <a:ext cx="9223703" cy="398956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SimSun" panose="02010600030101010101" pitchFamily="2" charset="-122"/>
              </a:rPr>
              <a:t>Actual bias is typically found when a prospective juror states that he can not be impartial or expresses a view adverse to one party's position and responds equivocally as to whether he could be fair and impartial despite that view.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SimSun" panose="02010600030101010101" pitchFamily="2" charset="-122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+mn-lt"/>
                <a:ea typeface="SimSun" panose="02010600030101010101" pitchFamily="2" charset="-122"/>
              </a:rPr>
              <a:t>Fields v. Brown</a:t>
            </a:r>
            <a:r>
              <a:rPr lang="en-US" sz="2400" dirty="0">
                <a:effectLst/>
                <a:latin typeface="+mn-lt"/>
                <a:ea typeface="SimSun" panose="02010600030101010101" pitchFamily="2" charset="-122"/>
              </a:rPr>
              <a:t> 503 F.3d 755, 767 (9th Cir. 2007).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EE0839-8741-E6BE-A55B-0A1678CC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</a:t>
            </a:r>
          </a:p>
        </p:txBody>
      </p:sp>
    </p:spTree>
    <p:extLst>
      <p:ext uri="{BB962C8B-B14F-4D97-AF65-F5344CB8AC3E}">
        <p14:creationId xmlns:p14="http://schemas.microsoft.com/office/powerpoint/2010/main" val="126476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CD329-D95A-F6F6-5A79-2B5ACEB799C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principal purpose of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voir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dire is to probe each prospective juror's state of mind to enable the trial judge to determine actual bias and to allow counsel to assess suspected bias or prejudice. Thus, 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voir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dire examination must be conducted in a manner that allows the parties to effectively and intelligently exercise their right to peremptory challenges and challenges for cause.</a:t>
            </a:r>
            <a:r>
              <a:rPr lang="en-US" sz="2400" dirty="0">
                <a:effectLst/>
                <a:latin typeface="+mn-lt"/>
              </a:rPr>
              <a:t> </a:t>
            </a:r>
            <a:endParaRPr lang="en-US" sz="2400" b="1" i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Darbin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v.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Nourse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664 F.2d 1109, 1112–1113 (9th Cir. 1981).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EE0839-8741-E6BE-A55B-0A1678CC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</a:t>
            </a:r>
          </a:p>
        </p:txBody>
      </p:sp>
    </p:spTree>
    <p:extLst>
      <p:ext uri="{BB962C8B-B14F-4D97-AF65-F5344CB8AC3E}">
        <p14:creationId xmlns:p14="http://schemas.microsoft.com/office/powerpoint/2010/main" val="185796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4EEA-553A-7CE7-64B4-736DCF32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Wisdom…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0347-EDF0-DA8A-F169-836813C3E8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53737" y="1798983"/>
            <a:ext cx="9620889" cy="4306603"/>
          </a:xfrm>
        </p:spPr>
        <p:txBody>
          <a:bodyPr/>
          <a:lstStyle/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Know your Local Rules - and you cannot get local enough.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Contact counsel with experience in that courtroom.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Ask for permission, not forgiveness.</a:t>
            </a:r>
          </a:p>
          <a:p>
            <a:pPr marL="914400" lvl="1" indent="-457200">
              <a:buAutoNum type="alphaL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3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E0A1-B57A-BC27-7489-15E4DB7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Goal in </a:t>
            </a:r>
            <a:r>
              <a:rPr lang="en-US" dirty="0" err="1"/>
              <a:t>Voir</a:t>
            </a:r>
            <a:r>
              <a:rPr lang="en-US" dirty="0"/>
              <a:t> Dire: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94158-68E5-F129-3E43-061FB0F1C36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3200" dirty="0"/>
              <a:t>De-Select Your Jury</a:t>
            </a:r>
          </a:p>
        </p:txBody>
      </p:sp>
    </p:spTree>
    <p:extLst>
      <p:ext uri="{BB962C8B-B14F-4D97-AF65-F5344CB8AC3E}">
        <p14:creationId xmlns:p14="http://schemas.microsoft.com/office/powerpoint/2010/main" val="406178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4EEA-553A-7CE7-64B4-736DCF32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Additional Wisdom…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0347-EDF0-DA8A-F169-836813C3E8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53737" y="1798983"/>
            <a:ext cx="9620889" cy="430660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  <a:defRPr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You only get one first impression</a:t>
            </a:r>
          </a:p>
          <a:p>
            <a:pPr marL="742950" indent="-742950">
              <a:buAutoNum type="arabicPeriod"/>
              <a:defRPr/>
            </a:pP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2.	This is not about you.  It never was.</a:t>
            </a:r>
          </a:p>
          <a:p>
            <a:pPr marL="457200" lvl="1" indent="0">
              <a:defRPr/>
            </a:pP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3.	You are not trying to win your case.  There’s a whole trial for that.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4.	Don’t waste time. </a:t>
            </a:r>
          </a:p>
          <a:p>
            <a:pPr marL="914400" lvl="1" indent="-457200">
              <a:buAutoNum type="alphaL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0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4EEA-553A-7CE7-64B4-736DCF32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only get one first impression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0347-EDF0-DA8A-F169-836813C3E8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53737" y="1798983"/>
            <a:ext cx="9620889" cy="430660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This is the only time you get to speak with jurors, as opposed to at jurors.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They will see things that you never imagined would matter.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Be kind, courteous and genuinely sincere.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6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4EEA-553A-7CE7-64B4-736DCF32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about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0347-EDF0-DA8A-F169-836813C3E8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53737" y="1798983"/>
            <a:ext cx="9620889" cy="43066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Your job is to hear from the jurors.  Not impress them.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6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Jurors do not speak in causes of action.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6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Jurors are likely more nervous than you are.</a:t>
            </a:r>
          </a:p>
        </p:txBody>
      </p:sp>
    </p:spTree>
    <p:extLst>
      <p:ext uri="{BB962C8B-B14F-4D97-AF65-F5344CB8AC3E}">
        <p14:creationId xmlns:p14="http://schemas.microsoft.com/office/powerpoint/2010/main" val="201501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479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Attorney Voir Dire: </vt:lpstr>
      <vt:lpstr>The Rules</vt:lpstr>
      <vt:lpstr>The Rules</vt:lpstr>
      <vt:lpstr>The Rules</vt:lpstr>
      <vt:lpstr>Some Wisdom…</vt:lpstr>
      <vt:lpstr>Your Goal in Voir Dire:</vt:lpstr>
      <vt:lpstr>Some Additional Wisdom…</vt:lpstr>
      <vt:lpstr>You only get one first impression</vt:lpstr>
      <vt:lpstr>It’s not about you</vt:lpstr>
      <vt:lpstr>This is not the time to win your case</vt:lpstr>
      <vt:lpstr>Do Not Waste Time</vt:lpstr>
      <vt:lpstr>Attorney Voir Dire: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Scheideman</dc:creator>
  <cp:lastModifiedBy>Khaldoun Baghdadi</cp:lastModifiedBy>
  <cp:revision>44</cp:revision>
  <dcterms:created xsi:type="dcterms:W3CDTF">2023-10-28T19:55:49Z</dcterms:created>
  <dcterms:modified xsi:type="dcterms:W3CDTF">2023-11-01T20:14:18Z</dcterms:modified>
</cp:coreProperties>
</file>